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76" r:id="rId3"/>
    <p:sldId id="277" r:id="rId4"/>
    <p:sldId id="257" r:id="rId5"/>
    <p:sldId id="261" r:id="rId6"/>
    <p:sldId id="263" r:id="rId7"/>
    <p:sldId id="264" r:id="rId8"/>
    <p:sldId id="265" r:id="rId9"/>
    <p:sldId id="266" r:id="rId10"/>
    <p:sldId id="271" r:id="rId11"/>
    <p:sldId id="272" r:id="rId12"/>
    <p:sldId id="273" r:id="rId13"/>
    <p:sldId id="295" r:id="rId14"/>
    <p:sldId id="296" r:id="rId15"/>
    <p:sldId id="297" r:id="rId16"/>
    <p:sldId id="298" r:id="rId17"/>
    <p:sldId id="299" r:id="rId18"/>
    <p:sldId id="300" r:id="rId19"/>
    <p:sldId id="301" r:id="rId20"/>
    <p:sldId id="274" r:id="rId21"/>
    <p:sldId id="270" r:id="rId22"/>
    <p:sldId id="292" r:id="rId23"/>
    <p:sldId id="287" r:id="rId24"/>
    <p:sldId id="260" r:id="rId25"/>
    <p:sldId id="294" r:id="rId26"/>
    <p:sldId id="293" r:id="rId27"/>
    <p:sldId id="290" r:id="rId28"/>
    <p:sldId id="291" r:id="rId29"/>
    <p:sldId id="258" r:id="rId30"/>
    <p:sldId id="259" r:id="rId31"/>
    <p:sldId id="288" r:id="rId32"/>
    <p:sldId id="27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55E76D0-7543-43FB-8305-AC861B16F2FE}" type="datetimeFigureOut">
              <a:rPr lang="en-IN" smtClean="0"/>
              <a:t>31-08-2023</a:t>
            </a:fld>
            <a:endParaRPr lang="en-IN"/>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2DE8917C-B4E4-4E7C-95AD-D50BE4E858F7}"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2280610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5E76D0-7543-43FB-8305-AC861B16F2FE}"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E8917C-B4E4-4E7C-95AD-D50BE4E858F7}" type="slidenum">
              <a:rPr lang="en-IN" smtClean="0"/>
              <a:t>‹#›</a:t>
            </a:fld>
            <a:endParaRPr lang="en-IN"/>
          </a:p>
        </p:txBody>
      </p:sp>
    </p:spTree>
    <p:extLst>
      <p:ext uri="{BB962C8B-B14F-4D97-AF65-F5344CB8AC3E}">
        <p14:creationId xmlns:p14="http://schemas.microsoft.com/office/powerpoint/2010/main" val="355015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5E76D0-7543-43FB-8305-AC861B16F2FE}"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E8917C-B4E4-4E7C-95AD-D50BE4E858F7}" type="slidenum">
              <a:rPr lang="en-IN" smtClean="0"/>
              <a:t>‹#›</a:t>
            </a:fld>
            <a:endParaRPr lang="en-IN"/>
          </a:p>
        </p:txBody>
      </p:sp>
    </p:spTree>
    <p:extLst>
      <p:ext uri="{BB962C8B-B14F-4D97-AF65-F5344CB8AC3E}">
        <p14:creationId xmlns:p14="http://schemas.microsoft.com/office/powerpoint/2010/main" val="2233001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5E76D0-7543-43FB-8305-AC861B16F2FE}"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E8917C-B4E4-4E7C-95AD-D50BE4E858F7}" type="slidenum">
              <a:rPr lang="en-IN" smtClean="0"/>
              <a:t>‹#›</a:t>
            </a:fld>
            <a:endParaRPr lang="en-IN"/>
          </a:p>
        </p:txBody>
      </p:sp>
    </p:spTree>
    <p:extLst>
      <p:ext uri="{BB962C8B-B14F-4D97-AF65-F5344CB8AC3E}">
        <p14:creationId xmlns:p14="http://schemas.microsoft.com/office/powerpoint/2010/main" val="3832515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5E76D0-7543-43FB-8305-AC861B16F2FE}" type="datetimeFigureOut">
              <a:rPr lang="en-IN" smtClean="0"/>
              <a:t>31-08-2023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DE8917C-B4E4-4E7C-95AD-D50BE4E858F7}" type="slidenum">
              <a:rPr lang="en-IN" smtClean="0"/>
              <a:t>‹#›</a:t>
            </a:fld>
            <a:endParaRPr lang="en-IN"/>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0793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55E76D0-7543-43FB-8305-AC861B16F2FE}" type="datetimeFigureOut">
              <a:rPr lang="en-IN" smtClean="0"/>
              <a:t>31-08-2023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E8917C-B4E4-4E7C-95AD-D50BE4E858F7}" type="slidenum">
              <a:rPr lang="en-IN" smtClean="0"/>
              <a:t>‹#›</a:t>
            </a:fld>
            <a:endParaRPr lang="en-IN"/>
          </a:p>
        </p:txBody>
      </p:sp>
    </p:spTree>
    <p:extLst>
      <p:ext uri="{BB962C8B-B14F-4D97-AF65-F5344CB8AC3E}">
        <p14:creationId xmlns:p14="http://schemas.microsoft.com/office/powerpoint/2010/main" val="1040832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5E76D0-7543-43FB-8305-AC861B16F2FE}" type="datetimeFigureOut">
              <a:rPr lang="en-IN" smtClean="0"/>
              <a:t>31-08-2023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DE8917C-B4E4-4E7C-95AD-D50BE4E858F7}" type="slidenum">
              <a:rPr lang="en-IN" smtClean="0"/>
              <a:t>‹#›</a:t>
            </a:fld>
            <a:endParaRPr lang="en-IN"/>
          </a:p>
        </p:txBody>
      </p:sp>
    </p:spTree>
    <p:extLst>
      <p:ext uri="{BB962C8B-B14F-4D97-AF65-F5344CB8AC3E}">
        <p14:creationId xmlns:p14="http://schemas.microsoft.com/office/powerpoint/2010/main" val="904873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5E76D0-7543-43FB-8305-AC861B16F2FE}" type="datetimeFigureOut">
              <a:rPr lang="en-IN" smtClean="0"/>
              <a:t>31-08-2023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DE8917C-B4E4-4E7C-95AD-D50BE4E858F7}" type="slidenum">
              <a:rPr lang="en-IN" smtClean="0"/>
              <a:t>‹#›</a:t>
            </a:fld>
            <a:endParaRPr lang="en-IN"/>
          </a:p>
        </p:txBody>
      </p:sp>
    </p:spTree>
    <p:extLst>
      <p:ext uri="{BB962C8B-B14F-4D97-AF65-F5344CB8AC3E}">
        <p14:creationId xmlns:p14="http://schemas.microsoft.com/office/powerpoint/2010/main" val="3364749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5E76D0-7543-43FB-8305-AC861B16F2FE}" type="datetimeFigureOut">
              <a:rPr lang="en-IN" smtClean="0"/>
              <a:t>31-08-2023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DE8917C-B4E4-4E7C-95AD-D50BE4E858F7}" type="slidenum">
              <a:rPr lang="en-IN" smtClean="0"/>
              <a:t>‹#›</a:t>
            </a:fld>
            <a:endParaRPr lang="en-IN"/>
          </a:p>
        </p:txBody>
      </p:sp>
    </p:spTree>
    <p:extLst>
      <p:ext uri="{BB962C8B-B14F-4D97-AF65-F5344CB8AC3E}">
        <p14:creationId xmlns:p14="http://schemas.microsoft.com/office/powerpoint/2010/main" val="1561126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5E76D0-7543-43FB-8305-AC861B16F2FE}" type="datetimeFigureOut">
              <a:rPr lang="en-IN" smtClean="0"/>
              <a:t>31-08-2023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E8917C-B4E4-4E7C-95AD-D50BE4E858F7}" type="slidenum">
              <a:rPr lang="en-IN" smtClean="0"/>
              <a:t>‹#›</a:t>
            </a:fld>
            <a:endParaRPr lang="en-IN"/>
          </a:p>
        </p:txBody>
      </p:sp>
    </p:spTree>
    <p:extLst>
      <p:ext uri="{BB962C8B-B14F-4D97-AF65-F5344CB8AC3E}">
        <p14:creationId xmlns:p14="http://schemas.microsoft.com/office/powerpoint/2010/main" val="1987195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5E76D0-7543-43FB-8305-AC861B16F2FE}" type="datetimeFigureOut">
              <a:rPr lang="en-IN" smtClean="0"/>
              <a:t>31-08-2023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DE8917C-B4E4-4E7C-95AD-D50BE4E858F7}" type="slidenum">
              <a:rPr lang="en-IN" smtClean="0"/>
              <a:t>‹#›</a:t>
            </a:fld>
            <a:endParaRPr lang="en-IN"/>
          </a:p>
        </p:txBody>
      </p:sp>
    </p:spTree>
    <p:extLst>
      <p:ext uri="{BB962C8B-B14F-4D97-AF65-F5344CB8AC3E}">
        <p14:creationId xmlns:p14="http://schemas.microsoft.com/office/powerpoint/2010/main" val="317422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855E76D0-7543-43FB-8305-AC861B16F2FE}" type="datetimeFigureOut">
              <a:rPr lang="en-IN" smtClean="0"/>
              <a:t>31-08-2023</a:t>
            </a:fld>
            <a:endParaRPr lang="en-IN"/>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2DE8917C-B4E4-4E7C-95AD-D50BE4E858F7}" type="slidenum">
              <a:rPr lang="en-IN" smtClean="0"/>
              <a:t>‹#›</a:t>
            </a:fld>
            <a:endParaRPr lang="en-IN"/>
          </a:p>
        </p:txBody>
      </p:sp>
    </p:spTree>
    <p:extLst>
      <p:ext uri="{BB962C8B-B14F-4D97-AF65-F5344CB8AC3E}">
        <p14:creationId xmlns:p14="http://schemas.microsoft.com/office/powerpoint/2010/main" val="400669870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ocs.opencv.org/3.4/d1/de5/classcv_1_1CascadeClassifier.html#a1a5884c8cc749422f9eb77c2471958bc" TargetMode="External"/><Relationship Id="rId7" Type="http://schemas.openxmlformats.org/officeDocument/2006/relationships/image" Target="../media/image6.png"/><Relationship Id="rId2" Type="http://schemas.openxmlformats.org/officeDocument/2006/relationships/hyperlink" Target="https://docs.opencv.org/3.4/dc/d88/tutorial_traincascade.html"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32.jpe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tesseract-ocr/tesseract" TargetMode="Externa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63.jpeg"/><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opencv.org/3.4/db/d28/tutorial_cascade_classifier.html" TargetMode="External"/><Relationship Id="rId7" Type="http://schemas.openxmlformats.org/officeDocument/2006/relationships/image" Target="../media/image6.png"/><Relationship Id="rId2" Type="http://schemas.openxmlformats.org/officeDocument/2006/relationships/hyperlink" Target="https://www.geeksforgeeks.org/image-processing-in-python-scaling-rotating-shifting-and-edge-detection/" TargetMode="Externa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techvidvan.com/tutorials/python-project-license-number-plate-recognition/" TargetMode="External"/><Relationship Id="rId4" Type="http://schemas.openxmlformats.org/officeDocument/2006/relationships/hyperlink" Target="https://www.analyticsvidhya.com/blog/2021/09/a-beginners-guide-to-image-processing-with-opencv-and-pyth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BFA4-816E-FC30-2EE4-2A248BB61FC8}"/>
              </a:ext>
            </a:extLst>
          </p:cNvPr>
          <p:cNvSpPr>
            <a:spLocks noGrp="1"/>
          </p:cNvSpPr>
          <p:nvPr>
            <p:ph type="ctrTitle"/>
          </p:nvPr>
        </p:nvSpPr>
        <p:spPr>
          <a:xfrm>
            <a:off x="1261872" y="-213360"/>
            <a:ext cx="10391648" cy="3881120"/>
          </a:xfrm>
        </p:spPr>
        <p:txBody>
          <a:bodyPr/>
          <a:lstStyle/>
          <a:p>
            <a:r>
              <a:rPr lang="en-IN" dirty="0" err="1"/>
              <a:t>SecureGate</a:t>
            </a:r>
            <a:r>
              <a:rPr lang="en-IN" dirty="0"/>
              <a:t> –</a:t>
            </a:r>
            <a:r>
              <a:rPr lang="en-US" sz="6600" u="sng" dirty="0">
                <a:effectLst/>
                <a:latin typeface="Verdana" panose="020B0604030504040204" pitchFamily="34" charset="0"/>
                <a:ea typeface="Times New Roman" panose="02020603050405020304" pitchFamily="18" charset="0"/>
                <a:cs typeface="Arial" panose="020B0604020202020204" pitchFamily="34" charset="0"/>
              </a:rPr>
              <a:t>Vehicle Image Processing-Based Billing System</a:t>
            </a:r>
            <a:endParaRPr lang="en-IN" sz="6600" dirty="0"/>
          </a:p>
        </p:txBody>
      </p:sp>
      <p:sp>
        <p:nvSpPr>
          <p:cNvPr id="3" name="Subtitle 2">
            <a:extLst>
              <a:ext uri="{FF2B5EF4-FFF2-40B4-BE49-F238E27FC236}">
                <a16:creationId xmlns:a16="http://schemas.microsoft.com/office/drawing/2014/main" id="{0967C76F-097B-9F6C-AEE9-D8BC5C1CD372}"/>
              </a:ext>
            </a:extLst>
          </p:cNvPr>
          <p:cNvSpPr>
            <a:spLocks noGrp="1"/>
          </p:cNvSpPr>
          <p:nvPr>
            <p:ph type="subTitle" idx="1"/>
          </p:nvPr>
        </p:nvSpPr>
        <p:spPr/>
        <p:txBody>
          <a:bodyPr>
            <a:normAutofit fontScale="92500" lnSpcReduction="20000"/>
          </a:bodyPr>
          <a:lstStyle/>
          <a:p>
            <a:r>
              <a:rPr lang="en-IN" dirty="0"/>
              <a:t>Project by </a:t>
            </a:r>
          </a:p>
          <a:p>
            <a:r>
              <a:rPr lang="en-IN" dirty="0"/>
              <a:t>Om Patil </a:t>
            </a:r>
          </a:p>
          <a:p>
            <a:r>
              <a:rPr lang="en-IN" dirty="0"/>
              <a:t>Neha Shinge</a:t>
            </a:r>
          </a:p>
          <a:p>
            <a:r>
              <a:rPr lang="en-IN" dirty="0"/>
              <a:t>Harsh Rajput  </a:t>
            </a:r>
          </a:p>
        </p:txBody>
      </p:sp>
      <p:pic>
        <p:nvPicPr>
          <p:cNvPr id="5" name="Picture 4">
            <a:extLst>
              <a:ext uri="{FF2B5EF4-FFF2-40B4-BE49-F238E27FC236}">
                <a16:creationId xmlns:a16="http://schemas.microsoft.com/office/drawing/2014/main" id="{BE8A89A1-BCBD-453D-B651-ED999FD9C469}"/>
              </a:ext>
            </a:extLst>
          </p:cNvPr>
          <p:cNvPicPr>
            <a:picLocks noChangeAspect="1"/>
          </p:cNvPicPr>
          <p:nvPr/>
        </p:nvPicPr>
        <p:blipFill rotWithShape="1">
          <a:blip r:embed="rId2"/>
          <a:srcRect t="1967" r="11462" b="10805"/>
          <a:stretch/>
        </p:blipFill>
        <p:spPr bwMode="auto">
          <a:xfrm>
            <a:off x="8705729" y="4528820"/>
            <a:ext cx="3184519" cy="169164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64D6D9A4-70EF-9C51-C81C-BB07EF45FE3C}"/>
              </a:ext>
            </a:extLst>
          </p:cNvPr>
          <p:cNvPicPr>
            <a:picLocks noChangeAspect="1"/>
          </p:cNvPicPr>
          <p:nvPr/>
        </p:nvPicPr>
        <p:blipFill rotWithShape="1">
          <a:blip r:embed="rId3"/>
          <a:srcRect l="-1052" t="6296" r="2094"/>
          <a:stretch/>
        </p:blipFill>
        <p:spPr>
          <a:xfrm>
            <a:off x="6457696" y="3962400"/>
            <a:ext cx="1968862" cy="2824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F69407B2-C129-C3C7-52E6-EAB9E3F92656}"/>
              </a:ext>
            </a:extLst>
          </p:cNvPr>
          <p:cNvPicPr>
            <a:picLocks noChangeAspect="1"/>
          </p:cNvPicPr>
          <p:nvPr/>
        </p:nvPicPr>
        <p:blipFill>
          <a:blip r:embed="rId4"/>
          <a:stretch>
            <a:fillRect/>
          </a:stretch>
        </p:blipFill>
        <p:spPr>
          <a:xfrm>
            <a:off x="10098136" y="161041"/>
            <a:ext cx="1869343" cy="952998"/>
          </a:xfrm>
          <a:prstGeom prst="rect">
            <a:avLst/>
          </a:prstGeom>
        </p:spPr>
      </p:pic>
    </p:spTree>
    <p:extLst>
      <p:ext uri="{BB962C8B-B14F-4D97-AF65-F5344CB8AC3E}">
        <p14:creationId xmlns:p14="http://schemas.microsoft.com/office/powerpoint/2010/main" val="94904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04CC-03F6-C162-6ABC-2E1900E610C8}"/>
              </a:ext>
            </a:extLst>
          </p:cNvPr>
          <p:cNvSpPr>
            <a:spLocks noGrp="1"/>
          </p:cNvSpPr>
          <p:nvPr>
            <p:ph type="title"/>
          </p:nvPr>
        </p:nvSpPr>
        <p:spPr>
          <a:xfrm>
            <a:off x="1686560" y="365760"/>
            <a:ext cx="9267952" cy="772160"/>
          </a:xfrm>
        </p:spPr>
        <p:txBody>
          <a:bodyPr/>
          <a:lstStyle/>
          <a:p>
            <a:r>
              <a:rPr lang="en-IN" dirty="0"/>
              <a:t>Classification </a:t>
            </a:r>
          </a:p>
        </p:txBody>
      </p:sp>
      <p:sp>
        <p:nvSpPr>
          <p:cNvPr id="3" name="Content Placeholder 2">
            <a:extLst>
              <a:ext uri="{FF2B5EF4-FFF2-40B4-BE49-F238E27FC236}">
                <a16:creationId xmlns:a16="http://schemas.microsoft.com/office/drawing/2014/main" id="{3FB110FA-041C-C60F-C6D5-4307739A1B37}"/>
              </a:ext>
            </a:extLst>
          </p:cNvPr>
          <p:cNvSpPr>
            <a:spLocks noGrp="1"/>
          </p:cNvSpPr>
          <p:nvPr>
            <p:ph idx="1"/>
          </p:nvPr>
        </p:nvSpPr>
        <p:spPr>
          <a:xfrm>
            <a:off x="1261872" y="1452880"/>
            <a:ext cx="8595360" cy="4727257"/>
          </a:xfrm>
        </p:spPr>
        <p:txBody>
          <a:bodyPr>
            <a:normAutofit/>
          </a:bodyPr>
          <a:lstStyle/>
          <a:p>
            <a:r>
              <a:rPr lang="en-US" sz="2400" b="0" i="0" dirty="0" err="1">
                <a:solidFill>
                  <a:srgbClr val="202124"/>
                </a:solidFill>
                <a:effectLst/>
                <a:latin typeface="Google Sans"/>
              </a:rPr>
              <a:t>Haar</a:t>
            </a:r>
            <a:r>
              <a:rPr lang="en-US" sz="2400" b="0" i="0" dirty="0">
                <a:solidFill>
                  <a:srgbClr val="202124"/>
                </a:solidFill>
                <a:effectLst/>
                <a:latin typeface="Google Sans"/>
              </a:rPr>
              <a:t> cascade works as a classifier. </a:t>
            </a:r>
            <a:r>
              <a:rPr lang="en-US" sz="2400" b="0" i="0" dirty="0">
                <a:solidFill>
                  <a:srgbClr val="040C28"/>
                </a:solidFill>
                <a:effectLst/>
                <a:latin typeface="Google Sans"/>
              </a:rPr>
              <a:t>It classifies positive data points → that are part of our detected object and negative data points  that don't contain our object</a:t>
            </a:r>
            <a:r>
              <a:rPr lang="en-US" sz="2400" b="0" i="0" dirty="0">
                <a:solidFill>
                  <a:srgbClr val="202124"/>
                </a:solidFill>
                <a:effectLst/>
                <a:latin typeface="Google Sans"/>
              </a:rPr>
              <a:t>.</a:t>
            </a:r>
          </a:p>
          <a:p>
            <a:r>
              <a:rPr lang="en-US" sz="2400" b="0" i="0" dirty="0">
                <a:solidFill>
                  <a:srgbClr val="202124"/>
                </a:solidFill>
                <a:effectLst/>
                <a:latin typeface="Google Sans"/>
              </a:rPr>
              <a:t> </a:t>
            </a:r>
            <a:r>
              <a:rPr lang="en-US" sz="2400" b="0" i="0" dirty="0" err="1">
                <a:solidFill>
                  <a:srgbClr val="202124"/>
                </a:solidFill>
                <a:effectLst/>
                <a:latin typeface="Google Sans"/>
              </a:rPr>
              <a:t>Haar</a:t>
            </a:r>
            <a:r>
              <a:rPr lang="en-US" sz="2400" b="0" i="0" dirty="0">
                <a:solidFill>
                  <a:srgbClr val="202124"/>
                </a:solidFill>
                <a:effectLst/>
                <a:latin typeface="Google Sans"/>
              </a:rPr>
              <a:t> cascades are fast and can work well in real-time. </a:t>
            </a:r>
          </a:p>
          <a:p>
            <a:endParaRPr lang="en-US" dirty="0">
              <a:solidFill>
                <a:srgbClr val="202124"/>
              </a:solidFill>
              <a:latin typeface="Google Sans"/>
            </a:endParaRPr>
          </a:p>
          <a:p>
            <a:pPr marL="0" indent="0">
              <a:buNone/>
            </a:pPr>
            <a:r>
              <a:rPr lang="en-US" sz="2400" b="0" i="0" dirty="0">
                <a:solidFill>
                  <a:srgbClr val="202124"/>
                </a:solidFill>
                <a:effectLst/>
                <a:latin typeface="arial" panose="020B0604020202020204" pitchFamily="34" charset="0"/>
              </a:rPr>
              <a:t>A cascade function is trained on lots of positive and negative images for detection. The algorithm does not require extensive computation and can run in real-time.</a:t>
            </a:r>
          </a:p>
          <a:p>
            <a:pPr marL="0" indent="0">
              <a:buNone/>
            </a:pPr>
            <a:r>
              <a:rPr lang="en-US" sz="2400" b="0" i="0" dirty="0">
                <a:solidFill>
                  <a:srgbClr val="000000"/>
                </a:solidFill>
                <a:effectLst/>
                <a:latin typeface="Helvetica" panose="020B0604020202020204" pitchFamily="34" charset="0"/>
              </a:rPr>
              <a:t>OpenCV provides a training method ( </a:t>
            </a:r>
            <a:r>
              <a:rPr lang="en-US" sz="2400" b="1" i="0" u="none" strike="noStrike" dirty="0">
                <a:solidFill>
                  <a:srgbClr val="3D578C"/>
                </a:solidFill>
                <a:effectLst/>
                <a:latin typeface="Helvetica" panose="020B0604020202020204" pitchFamily="34" charset="0"/>
                <a:hlinkClick r:id="rId2"/>
              </a:rPr>
              <a:t>Cascade Classifier Training</a:t>
            </a:r>
            <a:r>
              <a:rPr lang="en-US" sz="2400" b="0" i="0" dirty="0">
                <a:solidFill>
                  <a:srgbClr val="000000"/>
                </a:solidFill>
                <a:effectLst/>
                <a:latin typeface="Helvetica" panose="020B0604020202020204" pitchFamily="34" charset="0"/>
              </a:rPr>
              <a:t>) or pretrained models, that can be read using the </a:t>
            </a:r>
            <a:r>
              <a:rPr lang="en-US" sz="2400" b="1" i="0" u="none" strike="noStrike" dirty="0">
                <a:solidFill>
                  <a:srgbClr val="3D578C"/>
                </a:solidFill>
                <a:effectLst/>
                <a:latin typeface="Helvetica" panose="020B0604020202020204" pitchFamily="34" charset="0"/>
                <a:hlinkClick r:id="rId3"/>
              </a:rPr>
              <a:t>cv::</a:t>
            </a:r>
            <a:r>
              <a:rPr lang="en-US" sz="2400" b="1" i="0" u="none" strike="noStrike" dirty="0" err="1">
                <a:solidFill>
                  <a:srgbClr val="3D578C"/>
                </a:solidFill>
                <a:effectLst/>
                <a:latin typeface="Helvetica" panose="020B0604020202020204" pitchFamily="34" charset="0"/>
                <a:hlinkClick r:id="rId3"/>
              </a:rPr>
              <a:t>CascadeClassifier</a:t>
            </a:r>
            <a:r>
              <a:rPr lang="en-US" sz="2400" b="1" i="0" u="none" strike="noStrike" dirty="0">
                <a:solidFill>
                  <a:srgbClr val="3D578C"/>
                </a:solidFill>
                <a:effectLst/>
                <a:latin typeface="Helvetica" panose="020B0604020202020204" pitchFamily="34" charset="0"/>
                <a:hlinkClick r:id="rId3"/>
              </a:rPr>
              <a:t>::load</a:t>
            </a:r>
            <a:r>
              <a:rPr lang="en-US" sz="2400" b="0" i="0" dirty="0">
                <a:solidFill>
                  <a:srgbClr val="000000"/>
                </a:solidFill>
                <a:effectLst/>
                <a:latin typeface="Helvetica" panose="020B0604020202020204" pitchFamily="34" charset="0"/>
              </a:rPr>
              <a:t> method. </a:t>
            </a:r>
            <a:endParaRPr lang="en-IN" sz="2400" dirty="0"/>
          </a:p>
        </p:txBody>
      </p:sp>
      <p:pic>
        <p:nvPicPr>
          <p:cNvPr id="13314" name="Picture 2" descr="Car Number Plate Detection Using MATLAB and Image Processing">
            <a:extLst>
              <a:ext uri="{FF2B5EF4-FFF2-40B4-BE49-F238E27FC236}">
                <a16:creationId xmlns:a16="http://schemas.microsoft.com/office/drawing/2014/main" id="{5C266B5A-19E4-A943-1722-18644A0AEE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0716" y="20955"/>
            <a:ext cx="1877524" cy="143192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License Plate Recognition of Indian Number Plates- An Image Processing  Approach">
            <a:extLst>
              <a:ext uri="{FF2B5EF4-FFF2-40B4-BE49-F238E27FC236}">
                <a16:creationId xmlns:a16="http://schemas.microsoft.com/office/drawing/2014/main" id="{57ADBC91-3BD5-7B42-6260-535BC71AF5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1356" y="5652531"/>
            <a:ext cx="2126996" cy="1055212"/>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lassification Algorithm in Machine Learning - Javatpoint">
            <a:extLst>
              <a:ext uri="{FF2B5EF4-FFF2-40B4-BE49-F238E27FC236}">
                <a16:creationId xmlns:a16="http://schemas.microsoft.com/office/drawing/2014/main" id="{25A5237F-C7B3-2D64-9BF8-58AB4CF616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2810" y="134027"/>
            <a:ext cx="1877524" cy="13188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6FD805B-4C25-BA2A-2958-9FF30BB15EF6}"/>
              </a:ext>
            </a:extLst>
          </p:cNvPr>
          <p:cNvPicPr>
            <a:picLocks noChangeAspect="1"/>
          </p:cNvPicPr>
          <p:nvPr/>
        </p:nvPicPr>
        <p:blipFill rotWithShape="1">
          <a:blip r:embed="rId7"/>
          <a:srcRect t="36551" r="2042" b="35260"/>
          <a:stretch/>
        </p:blipFill>
        <p:spPr>
          <a:xfrm>
            <a:off x="204463" y="129223"/>
            <a:ext cx="1395052" cy="714058"/>
          </a:xfrm>
          <a:prstGeom prst="rect">
            <a:avLst/>
          </a:prstGeom>
        </p:spPr>
      </p:pic>
      <p:pic>
        <p:nvPicPr>
          <p:cNvPr id="5" name="Picture 4">
            <a:extLst>
              <a:ext uri="{FF2B5EF4-FFF2-40B4-BE49-F238E27FC236}">
                <a16:creationId xmlns:a16="http://schemas.microsoft.com/office/drawing/2014/main" id="{2ED7EABC-A39D-2F26-3DD7-24181B0D3A6A}"/>
              </a:ext>
            </a:extLst>
          </p:cNvPr>
          <p:cNvPicPr>
            <a:picLocks noChangeAspect="1"/>
          </p:cNvPicPr>
          <p:nvPr/>
        </p:nvPicPr>
        <p:blipFill rotWithShape="1">
          <a:blip r:embed="rId7"/>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4117024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9A4A-25FF-3B79-C62D-80251F13C12D}"/>
              </a:ext>
            </a:extLst>
          </p:cNvPr>
          <p:cNvSpPr>
            <a:spLocks noGrp="1"/>
          </p:cNvSpPr>
          <p:nvPr>
            <p:ph type="title"/>
          </p:nvPr>
        </p:nvSpPr>
        <p:spPr/>
        <p:txBody>
          <a:bodyPr/>
          <a:lstStyle/>
          <a:p>
            <a:r>
              <a:rPr lang="en-IN" dirty="0" err="1"/>
              <a:t>Opencv</a:t>
            </a:r>
            <a:endParaRPr lang="en-IN" dirty="0"/>
          </a:p>
        </p:txBody>
      </p:sp>
      <p:sp>
        <p:nvSpPr>
          <p:cNvPr id="3" name="Content Placeholder 2">
            <a:extLst>
              <a:ext uri="{FF2B5EF4-FFF2-40B4-BE49-F238E27FC236}">
                <a16:creationId xmlns:a16="http://schemas.microsoft.com/office/drawing/2014/main" id="{44696AB2-4BD7-7311-1093-51D730BD85F5}"/>
              </a:ext>
            </a:extLst>
          </p:cNvPr>
          <p:cNvSpPr>
            <a:spLocks noGrp="1"/>
          </p:cNvSpPr>
          <p:nvPr>
            <p:ph idx="1"/>
          </p:nvPr>
        </p:nvSpPr>
        <p:spPr>
          <a:xfrm>
            <a:off x="1261872" y="1828800"/>
            <a:ext cx="8595360" cy="4399280"/>
          </a:xfrm>
        </p:spPr>
        <p:txBody>
          <a:bodyPr>
            <a:normAutofit fontScale="92500" lnSpcReduction="20000"/>
          </a:bodyPr>
          <a:lstStyle/>
          <a:p>
            <a:r>
              <a:rPr lang="en-US" sz="2600" i="0" dirty="0">
                <a:solidFill>
                  <a:srgbClr val="202124"/>
                </a:solidFill>
                <a:effectLst/>
                <a:latin typeface="arial" panose="020B0604020202020204" pitchFamily="34" charset="0"/>
              </a:rPr>
              <a:t>OpenCV is a Python library that allows you to perform image processing and computer vision tasks. It provides a wide range of features, including object detection, face recognition, and tracking.</a:t>
            </a:r>
          </a:p>
          <a:p>
            <a:endParaRPr lang="en-US" dirty="0">
              <a:solidFill>
                <a:srgbClr val="202124"/>
              </a:solidFill>
              <a:latin typeface="arial" panose="020B0604020202020204" pitchFamily="34" charset="0"/>
            </a:endParaRPr>
          </a:p>
          <a:p>
            <a:pPr algn="just"/>
            <a:r>
              <a:rPr lang="en-US" sz="2400" b="0" i="0" dirty="0">
                <a:solidFill>
                  <a:srgbClr val="333333"/>
                </a:solidFill>
                <a:effectLst/>
                <a:latin typeface="inter-regular"/>
              </a:rPr>
              <a:t>In OpenCV, the CV is an abbreviation form of a computer vision, which is defined as a field of study that helps computers to understand the content of the digital images such as photographs and videos.</a:t>
            </a:r>
          </a:p>
          <a:p>
            <a:pPr algn="just"/>
            <a:r>
              <a:rPr lang="en-US" sz="2400" b="0" i="0" dirty="0">
                <a:solidFill>
                  <a:srgbClr val="333333"/>
                </a:solidFill>
                <a:effectLst/>
                <a:latin typeface="inter-regular"/>
              </a:rPr>
              <a:t>The purpose of computer vision is to understand the content of the images. It extracts the description from the pictures, which may be an object, a text description, and three-dimension model, and so on. For example, cars can be facilitated with computer vision, which will be able to identify and different objects around the road, such as traffic lights, pedestrians, traffic signs, and so on, and acts accordingly.</a:t>
            </a:r>
          </a:p>
          <a:p>
            <a:pPr marL="0" indent="0">
              <a:buNone/>
            </a:pPr>
            <a:endParaRPr lang="en-IN" dirty="0"/>
          </a:p>
        </p:txBody>
      </p:sp>
      <p:pic>
        <p:nvPicPr>
          <p:cNvPr id="14338" name="Picture 2" descr="opencv-tutorial · GitHub Topics · GitHub">
            <a:extLst>
              <a:ext uri="{FF2B5EF4-FFF2-40B4-BE49-F238E27FC236}">
                <a16:creationId xmlns:a16="http://schemas.microsoft.com/office/drawing/2014/main" id="{7E6EBCE1-8867-FB57-990E-485C0D2520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682" r="20708"/>
          <a:stretch/>
        </p:blipFill>
        <p:spPr bwMode="auto">
          <a:xfrm>
            <a:off x="9857232" y="-6826"/>
            <a:ext cx="1339811" cy="136937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achine learning - How to test OpenCV DNN module accuracy? It does not  predict correct detections for YOLOv3. Whereas Darknet detector detects  correctly - Stack Overflow">
            <a:extLst>
              <a:ext uri="{FF2B5EF4-FFF2-40B4-BE49-F238E27FC236}">
                <a16:creationId xmlns:a16="http://schemas.microsoft.com/office/drawing/2014/main" id="{2684CF4C-9BD8-64D3-FF6C-9A767A71F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680" y="73501"/>
            <a:ext cx="2523021" cy="1536541"/>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Hand joint detection using OpenCV and MediaPipe | SHAHINUR">
            <a:extLst>
              <a:ext uri="{FF2B5EF4-FFF2-40B4-BE49-F238E27FC236}">
                <a16:creationId xmlns:a16="http://schemas.microsoft.com/office/drawing/2014/main" id="{0DC305BE-72E0-5FF6-0D64-9480185E2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091" y="52148"/>
            <a:ext cx="1991058" cy="157924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Getting Started With OpenCV In Python">
            <a:extLst>
              <a:ext uri="{FF2B5EF4-FFF2-40B4-BE49-F238E27FC236}">
                <a16:creationId xmlns:a16="http://schemas.microsoft.com/office/drawing/2014/main" id="{D9B71225-4A30-247B-6B2B-9B3752568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12224" y="5836507"/>
            <a:ext cx="1542288" cy="94799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0293424-35AB-3B4A-E20B-46C102A86300}"/>
              </a:ext>
            </a:extLst>
          </p:cNvPr>
          <p:cNvPicPr>
            <a:picLocks noChangeAspect="1"/>
          </p:cNvPicPr>
          <p:nvPr/>
        </p:nvPicPr>
        <p:blipFill rotWithShape="1">
          <a:blip r:embed="rId6"/>
          <a:srcRect t="36551" r="2042" b="35260"/>
          <a:stretch/>
        </p:blipFill>
        <p:spPr>
          <a:xfrm>
            <a:off x="204463" y="129223"/>
            <a:ext cx="1395052" cy="714058"/>
          </a:xfrm>
          <a:prstGeom prst="rect">
            <a:avLst/>
          </a:prstGeom>
        </p:spPr>
      </p:pic>
      <p:pic>
        <p:nvPicPr>
          <p:cNvPr id="5" name="Picture 4">
            <a:extLst>
              <a:ext uri="{FF2B5EF4-FFF2-40B4-BE49-F238E27FC236}">
                <a16:creationId xmlns:a16="http://schemas.microsoft.com/office/drawing/2014/main" id="{99A0ADFD-AC41-677E-0AA6-9D2A5C1DDCCB}"/>
              </a:ext>
            </a:extLst>
          </p:cNvPr>
          <p:cNvPicPr>
            <a:picLocks noChangeAspect="1"/>
          </p:cNvPicPr>
          <p:nvPr/>
        </p:nvPicPr>
        <p:blipFill rotWithShape="1">
          <a:blip r:embed="rId6"/>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1797153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9969-A518-1F63-065D-FFEF19FAB1CC}"/>
              </a:ext>
            </a:extLst>
          </p:cNvPr>
          <p:cNvSpPr>
            <a:spLocks noGrp="1"/>
          </p:cNvSpPr>
          <p:nvPr>
            <p:ph type="title"/>
          </p:nvPr>
        </p:nvSpPr>
        <p:spPr>
          <a:xfrm>
            <a:off x="1960880" y="406400"/>
            <a:ext cx="8993632" cy="1325562"/>
          </a:xfrm>
        </p:spPr>
        <p:txBody>
          <a:bodyPr/>
          <a:lstStyle/>
          <a:p>
            <a:r>
              <a:rPr lang="en-IN" dirty="0" err="1">
                <a:latin typeface="Consolas" panose="020B0609020204030204" pitchFamily="49" charset="0"/>
              </a:rPr>
              <a:t>P</a:t>
            </a:r>
            <a:r>
              <a:rPr lang="en-IN" b="0" dirty="0" err="1">
                <a:effectLst/>
                <a:latin typeface="Consolas" panose="020B0609020204030204" pitchFamily="49" charset="0"/>
              </a:rPr>
              <a:t>ytesseract</a:t>
            </a:r>
            <a:br>
              <a:rPr lang="en-IN" b="0" dirty="0">
                <a:solidFill>
                  <a:srgbClr val="D4D4D4"/>
                </a:solidFill>
                <a:effectLst/>
                <a:latin typeface="Consolas" panose="020B0609020204030204" pitchFamily="49" charset="0"/>
              </a:rPr>
            </a:br>
            <a:endParaRPr lang="en-IN" dirty="0"/>
          </a:p>
        </p:txBody>
      </p:sp>
      <p:sp>
        <p:nvSpPr>
          <p:cNvPr id="3" name="Content Placeholder 2">
            <a:extLst>
              <a:ext uri="{FF2B5EF4-FFF2-40B4-BE49-F238E27FC236}">
                <a16:creationId xmlns:a16="http://schemas.microsoft.com/office/drawing/2014/main" id="{025B0474-DC97-1991-8614-7F89A8E37872}"/>
              </a:ext>
            </a:extLst>
          </p:cNvPr>
          <p:cNvSpPr>
            <a:spLocks noGrp="1"/>
          </p:cNvSpPr>
          <p:nvPr>
            <p:ph idx="1"/>
          </p:nvPr>
        </p:nvSpPr>
        <p:spPr/>
        <p:txBody>
          <a:bodyPr/>
          <a:lstStyle/>
          <a:p>
            <a:pPr algn="l"/>
            <a:r>
              <a:rPr lang="en-US" sz="2400" b="0" i="0" dirty="0">
                <a:effectLst/>
                <a:latin typeface="Source Sans Pro" panose="020B0503030403020204" pitchFamily="34" charset="0"/>
              </a:rPr>
              <a:t>Python-tesseract is an optical character recognition (OCR) tool for python. That is, it will recognize and “read” the text embedded in images.</a:t>
            </a:r>
          </a:p>
          <a:p>
            <a:pPr algn="l"/>
            <a:r>
              <a:rPr lang="en-US" sz="2400" b="0" i="0" dirty="0">
                <a:effectLst/>
                <a:latin typeface="Source Sans Pro" panose="020B0503030403020204" pitchFamily="34" charset="0"/>
              </a:rPr>
              <a:t>Python-tesseract is a wrapper for </a:t>
            </a:r>
            <a:r>
              <a:rPr lang="en-US" sz="2400" b="0" i="0" strike="noStrike" dirty="0">
                <a:effectLst/>
                <a:latin typeface="Source Sans Pro" panose="020B0503030403020204" pitchFamily="34" charset="0"/>
                <a:hlinkClick r:id="rId2">
                  <a:extLst>
                    <a:ext uri="{A12FA001-AC4F-418D-AE19-62706E023703}">
                      <ahyp:hlinkClr xmlns:ahyp="http://schemas.microsoft.com/office/drawing/2018/hyperlinkcolor" val="tx"/>
                    </a:ext>
                  </a:extLst>
                </a:hlinkClick>
              </a:rPr>
              <a:t>Google’s Tesseract-OCR Engine</a:t>
            </a:r>
            <a:r>
              <a:rPr lang="en-US" sz="2400" b="0" i="0" dirty="0">
                <a:effectLst/>
                <a:latin typeface="Source Sans Pro" panose="020B0503030403020204" pitchFamily="34" charset="0"/>
              </a:rPr>
              <a:t>. It is also useful as a stand-alone invocation script to tesseract, as it can read all image types supported by the Pillow and </a:t>
            </a:r>
            <a:r>
              <a:rPr lang="en-US" sz="2400" b="0" i="0" dirty="0" err="1">
                <a:effectLst/>
                <a:latin typeface="Source Sans Pro" panose="020B0503030403020204" pitchFamily="34" charset="0"/>
              </a:rPr>
              <a:t>Leptonica</a:t>
            </a:r>
            <a:r>
              <a:rPr lang="en-US" sz="2400" b="0" i="0" dirty="0">
                <a:effectLst/>
                <a:latin typeface="Source Sans Pro" panose="020B0503030403020204" pitchFamily="34" charset="0"/>
              </a:rPr>
              <a:t> imaging libraries, including jpeg, </a:t>
            </a:r>
            <a:r>
              <a:rPr lang="en-US" sz="2400" b="0" i="0" dirty="0" err="1">
                <a:effectLst/>
                <a:latin typeface="Source Sans Pro" panose="020B0503030403020204" pitchFamily="34" charset="0"/>
              </a:rPr>
              <a:t>png</a:t>
            </a:r>
            <a:r>
              <a:rPr lang="en-US" sz="2400" b="0" i="0" dirty="0">
                <a:effectLst/>
                <a:latin typeface="Source Sans Pro" panose="020B0503030403020204" pitchFamily="34" charset="0"/>
              </a:rPr>
              <a:t>, gif, bmp, tiff, and others. Additionally, if used as a script, Python-tesseract will print the recognized text instead of writing it to a file.</a:t>
            </a:r>
          </a:p>
          <a:p>
            <a:endParaRPr lang="en-IN" dirty="0"/>
          </a:p>
        </p:txBody>
      </p:sp>
      <p:pic>
        <p:nvPicPr>
          <p:cNvPr id="15362" name="Picture 2" descr="pytesseract.pytesseract.TesseractNotFoundError: tesseract is not installed">
            <a:extLst>
              <a:ext uri="{FF2B5EF4-FFF2-40B4-BE49-F238E27FC236}">
                <a16:creationId xmlns:a16="http://schemas.microsoft.com/office/drawing/2014/main" id="{561EB87C-A65C-7230-BB08-4B0D2FC746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4682" y="60324"/>
            <a:ext cx="2705100" cy="167163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Optical Character Recognition(OCR) — Image, Opencv, pytesseract and easyocr  | by Nanda Coumar | Medium">
            <a:extLst>
              <a:ext uri="{FF2B5EF4-FFF2-40B4-BE49-F238E27FC236}">
                <a16:creationId xmlns:a16="http://schemas.microsoft.com/office/drawing/2014/main" id="{AE47AA8C-3C8A-3567-8E98-265026C1A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2809" y="5249016"/>
            <a:ext cx="1949053" cy="16089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E55A1BD-A98B-7A9C-AC59-4218756FCD21}"/>
              </a:ext>
            </a:extLst>
          </p:cNvPr>
          <p:cNvPicPr>
            <a:picLocks noChangeAspect="1"/>
          </p:cNvPicPr>
          <p:nvPr/>
        </p:nvPicPr>
        <p:blipFill rotWithShape="1">
          <a:blip r:embed="rId5"/>
          <a:srcRect t="36551" r="2042" b="35260"/>
          <a:stretch/>
        </p:blipFill>
        <p:spPr>
          <a:xfrm>
            <a:off x="204463" y="129223"/>
            <a:ext cx="1395052" cy="714058"/>
          </a:xfrm>
          <a:prstGeom prst="rect">
            <a:avLst/>
          </a:prstGeom>
        </p:spPr>
      </p:pic>
      <p:pic>
        <p:nvPicPr>
          <p:cNvPr id="5" name="Picture 4">
            <a:extLst>
              <a:ext uri="{FF2B5EF4-FFF2-40B4-BE49-F238E27FC236}">
                <a16:creationId xmlns:a16="http://schemas.microsoft.com/office/drawing/2014/main" id="{9CFF1262-5CB0-ACDB-A103-A8DCCFD3BD73}"/>
              </a:ext>
            </a:extLst>
          </p:cNvPr>
          <p:cNvPicPr>
            <a:picLocks noChangeAspect="1"/>
          </p:cNvPicPr>
          <p:nvPr/>
        </p:nvPicPr>
        <p:blipFill rotWithShape="1">
          <a:blip r:embed="rId5"/>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4243829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C9DE-9236-76D1-C7F7-C16A7E6E1D49}"/>
              </a:ext>
            </a:extLst>
          </p:cNvPr>
          <p:cNvSpPr>
            <a:spLocks noGrp="1"/>
          </p:cNvSpPr>
          <p:nvPr>
            <p:ph type="title"/>
          </p:nvPr>
        </p:nvSpPr>
        <p:spPr>
          <a:xfrm>
            <a:off x="1737360" y="365760"/>
            <a:ext cx="9217152" cy="1325562"/>
          </a:xfrm>
        </p:spPr>
        <p:txBody>
          <a:bodyPr>
            <a:normAutofit fontScale="90000"/>
          </a:bodyPr>
          <a:lstStyle/>
          <a:p>
            <a:pPr defTabSz="919163"/>
            <a:r>
              <a:rPr lang="en-IN" b="0" dirty="0" err="1">
                <a:effectLst/>
                <a:latin typeface="Consolas" panose="020B0609020204030204" pitchFamily="49" charset="0"/>
              </a:rPr>
              <a:t>Pyzbar</a:t>
            </a:r>
            <a:r>
              <a:rPr lang="en-IN" b="0" dirty="0">
                <a:effectLst/>
                <a:latin typeface="Consolas" panose="020B0609020204030204" pitchFamily="49" charset="0"/>
              </a:rPr>
              <a:t> library </a:t>
            </a:r>
            <a:br>
              <a:rPr lang="en-IN" b="0" dirty="0">
                <a:solidFill>
                  <a:srgbClr val="CCCCCC"/>
                </a:solidFill>
                <a:effectLst/>
                <a:latin typeface="Consolas" panose="020B0609020204030204" pitchFamily="49" charset="0"/>
              </a:rPr>
            </a:br>
            <a:br>
              <a:rPr lang="en-IN" b="0" dirty="0">
                <a:solidFill>
                  <a:srgbClr val="CCCCCC"/>
                </a:solidFill>
                <a:effectLst/>
                <a:latin typeface="Consolas" panose="020B0609020204030204" pitchFamily="49" charset="0"/>
              </a:rPr>
            </a:br>
            <a:endParaRPr lang="en-IN" dirty="0"/>
          </a:p>
        </p:txBody>
      </p:sp>
      <p:sp>
        <p:nvSpPr>
          <p:cNvPr id="3" name="Content Placeholder 2">
            <a:extLst>
              <a:ext uri="{FF2B5EF4-FFF2-40B4-BE49-F238E27FC236}">
                <a16:creationId xmlns:a16="http://schemas.microsoft.com/office/drawing/2014/main" id="{D0B9AB3B-2FE2-0EAD-988B-74771096D032}"/>
              </a:ext>
            </a:extLst>
          </p:cNvPr>
          <p:cNvSpPr>
            <a:spLocks noGrp="1"/>
          </p:cNvSpPr>
          <p:nvPr>
            <p:ph idx="1"/>
          </p:nvPr>
        </p:nvSpPr>
        <p:spPr>
          <a:xfrm>
            <a:off x="1261872" y="1452880"/>
            <a:ext cx="9365488" cy="4727257"/>
          </a:xfrm>
        </p:spPr>
        <p:txBody>
          <a:bodyPr/>
          <a:lstStyle/>
          <a:p>
            <a:r>
              <a:rPr lang="en-IN" dirty="0">
                <a:latin typeface="Aptos Narrow" panose="020B0004020202020204" pitchFamily="34" charset="0"/>
              </a:rPr>
              <a:t>We have used </a:t>
            </a:r>
            <a:r>
              <a:rPr lang="en-IN" b="0" dirty="0" err="1">
                <a:solidFill>
                  <a:srgbClr val="4EC9B0"/>
                </a:solidFill>
                <a:effectLst/>
                <a:latin typeface="Aptos Narrow" panose="020B0004020202020204" pitchFamily="34" charset="0"/>
              </a:rPr>
              <a:t>pyzbar</a:t>
            </a:r>
            <a:r>
              <a:rPr lang="en-IN" b="0" dirty="0">
                <a:solidFill>
                  <a:srgbClr val="4EC9B0"/>
                </a:solidFill>
                <a:effectLst/>
                <a:latin typeface="Aptos Narrow" panose="020B0004020202020204" pitchFamily="34" charset="0"/>
              </a:rPr>
              <a:t> </a:t>
            </a:r>
            <a:r>
              <a:rPr lang="en-IN" b="0" dirty="0">
                <a:effectLst/>
                <a:latin typeface="Aptos Narrow" panose="020B0004020202020204" pitchFamily="34" charset="0"/>
              </a:rPr>
              <a:t>library for scanning barcodes </a:t>
            </a:r>
          </a:p>
          <a:p>
            <a:r>
              <a:rPr lang="en-US" dirty="0" err="1">
                <a:latin typeface="Aptos Narrow" panose="020B0004020202020204" pitchFamily="34" charset="0"/>
              </a:rPr>
              <a:t>Pyzbar</a:t>
            </a:r>
            <a:r>
              <a:rPr lang="en-US" dirty="0">
                <a:latin typeface="Aptos Narrow" panose="020B0004020202020204" pitchFamily="34" charset="0"/>
              </a:rPr>
              <a:t> is a Python library for decoding barcodes and QR codes from images and video streams. It is built on top of the </a:t>
            </a:r>
            <a:r>
              <a:rPr lang="en-US" dirty="0" err="1">
                <a:latin typeface="Aptos Narrow" panose="020B0004020202020204" pitchFamily="34" charset="0"/>
              </a:rPr>
              <a:t>ZBar</a:t>
            </a:r>
            <a:r>
              <a:rPr lang="en-US" dirty="0">
                <a:latin typeface="Aptos Narrow" panose="020B0004020202020204" pitchFamily="34" charset="0"/>
              </a:rPr>
              <a:t> library, which is a widely used open-source software suite for reading barcodes from various sources.</a:t>
            </a:r>
          </a:p>
          <a:p>
            <a:r>
              <a:rPr lang="en-US" b="0" dirty="0">
                <a:effectLst/>
                <a:latin typeface="Aptos Narrow" panose="020B0004020202020204" pitchFamily="34" charset="0"/>
              </a:rPr>
              <a:t>We have used this </a:t>
            </a:r>
            <a:r>
              <a:rPr lang="en-US" dirty="0">
                <a:latin typeface="Aptos Narrow" panose="020B0004020202020204" pitchFamily="34" charset="0"/>
              </a:rPr>
              <a:t>library to scan make a barcode scanner that will scan  our id card and display the value .</a:t>
            </a:r>
            <a:endParaRPr lang="en-IN" b="0" dirty="0">
              <a:effectLst/>
              <a:latin typeface="Aptos Narrow" panose="020B0004020202020204" pitchFamily="34" charset="0"/>
            </a:endParaRPr>
          </a:p>
          <a:p>
            <a:endParaRPr lang="en-IN" dirty="0"/>
          </a:p>
        </p:txBody>
      </p:sp>
      <p:pic>
        <p:nvPicPr>
          <p:cNvPr id="4" name="Picture 3">
            <a:extLst>
              <a:ext uri="{FF2B5EF4-FFF2-40B4-BE49-F238E27FC236}">
                <a16:creationId xmlns:a16="http://schemas.microsoft.com/office/drawing/2014/main" id="{226C7DA3-58F6-F655-96DE-7C4074B742A5}"/>
              </a:ext>
            </a:extLst>
          </p:cNvPr>
          <p:cNvPicPr>
            <a:picLocks noChangeAspect="1"/>
          </p:cNvPicPr>
          <p:nvPr/>
        </p:nvPicPr>
        <p:blipFill rotWithShape="1">
          <a:blip r:embed="rId2"/>
          <a:srcRect t="12000"/>
          <a:stretch/>
        </p:blipFill>
        <p:spPr>
          <a:xfrm>
            <a:off x="8698547" y="3429000"/>
            <a:ext cx="1928813" cy="3017521"/>
          </a:xfrm>
          <a:prstGeom prst="rect">
            <a:avLst/>
          </a:prstGeom>
        </p:spPr>
      </p:pic>
      <p:pic>
        <p:nvPicPr>
          <p:cNvPr id="5" name="Picture 4">
            <a:extLst>
              <a:ext uri="{FF2B5EF4-FFF2-40B4-BE49-F238E27FC236}">
                <a16:creationId xmlns:a16="http://schemas.microsoft.com/office/drawing/2014/main" id="{B2FFCBF4-4410-DF2E-EBA0-066B6EDE1CF2}"/>
              </a:ext>
            </a:extLst>
          </p:cNvPr>
          <p:cNvPicPr>
            <a:picLocks noChangeAspect="1"/>
          </p:cNvPicPr>
          <p:nvPr/>
        </p:nvPicPr>
        <p:blipFill rotWithShape="1">
          <a:blip r:embed="rId3"/>
          <a:srcRect t="36551" r="2042" b="35260"/>
          <a:stretch/>
        </p:blipFill>
        <p:spPr>
          <a:xfrm>
            <a:off x="204463" y="129223"/>
            <a:ext cx="1395052" cy="714058"/>
          </a:xfrm>
          <a:prstGeom prst="rect">
            <a:avLst/>
          </a:prstGeom>
        </p:spPr>
      </p:pic>
      <p:pic>
        <p:nvPicPr>
          <p:cNvPr id="6" name="Picture 5">
            <a:extLst>
              <a:ext uri="{FF2B5EF4-FFF2-40B4-BE49-F238E27FC236}">
                <a16:creationId xmlns:a16="http://schemas.microsoft.com/office/drawing/2014/main" id="{B6A9DA65-F38C-98D0-DA7B-47DD1F146F6D}"/>
              </a:ext>
            </a:extLst>
          </p:cNvPr>
          <p:cNvPicPr>
            <a:picLocks noChangeAspect="1"/>
          </p:cNvPicPr>
          <p:nvPr/>
        </p:nvPicPr>
        <p:blipFill>
          <a:blip r:embed="rId4"/>
          <a:stretch>
            <a:fillRect/>
          </a:stretch>
        </p:blipFill>
        <p:spPr>
          <a:xfrm>
            <a:off x="775652" y="3580285"/>
            <a:ext cx="7760335" cy="2866236"/>
          </a:xfrm>
          <a:prstGeom prst="rect">
            <a:avLst/>
          </a:prstGeom>
        </p:spPr>
      </p:pic>
      <p:pic>
        <p:nvPicPr>
          <p:cNvPr id="7" name="Picture 6">
            <a:extLst>
              <a:ext uri="{FF2B5EF4-FFF2-40B4-BE49-F238E27FC236}">
                <a16:creationId xmlns:a16="http://schemas.microsoft.com/office/drawing/2014/main" id="{6B7395C8-1191-5385-5EB3-B95485BB7366}"/>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844539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086C-A4B2-0253-E1DB-82B37CB90E32}"/>
              </a:ext>
            </a:extLst>
          </p:cNvPr>
          <p:cNvSpPr>
            <a:spLocks noGrp="1"/>
          </p:cNvSpPr>
          <p:nvPr>
            <p:ph type="title"/>
          </p:nvPr>
        </p:nvSpPr>
        <p:spPr/>
        <p:txBody>
          <a:bodyPr/>
          <a:lstStyle/>
          <a:p>
            <a:r>
              <a:rPr lang="en-IN" dirty="0"/>
              <a:t>gTTS</a:t>
            </a:r>
          </a:p>
        </p:txBody>
      </p:sp>
      <p:sp>
        <p:nvSpPr>
          <p:cNvPr id="3" name="Content Placeholder 2">
            <a:extLst>
              <a:ext uri="{FF2B5EF4-FFF2-40B4-BE49-F238E27FC236}">
                <a16:creationId xmlns:a16="http://schemas.microsoft.com/office/drawing/2014/main" id="{1C8FB569-A3FD-A80F-53BC-54D47421BFA2}"/>
              </a:ext>
            </a:extLst>
          </p:cNvPr>
          <p:cNvSpPr>
            <a:spLocks noGrp="1"/>
          </p:cNvSpPr>
          <p:nvPr>
            <p:ph idx="1"/>
          </p:nvPr>
        </p:nvSpPr>
        <p:spPr/>
        <p:txBody>
          <a:bodyPr/>
          <a:lstStyle/>
          <a:p>
            <a:r>
              <a:rPr lang="en-US" dirty="0"/>
              <a:t>gTTS, which stands for "Google Text-to-Speech," is a Python library and CLI tool that allows you to convert text into spoken language using Google's Text-to-Speech API. It enables you to generate audio files from text, making it easy to add speech synthesis capabilities to your Python applications.</a:t>
            </a:r>
          </a:p>
          <a:p>
            <a:endParaRPr lang="en-US" dirty="0"/>
          </a:p>
          <a:p>
            <a:r>
              <a:rPr lang="en-US" dirty="0"/>
              <a:t>Text-to-Speech Conversion: gTTS is primarily used for converting text-based content, such as sentences, paragraphs, or even entire documents, into audio speech. You provide the text you want to convert, and gTTS generates an audio file (typically in MP3 format) that contains the spoken version of that text.</a:t>
            </a:r>
          </a:p>
          <a:p>
            <a:r>
              <a:rPr lang="en-US" dirty="0"/>
              <a:t>We are using this library to alert the vehicle owner his/her approval  status </a:t>
            </a:r>
            <a:endParaRPr lang="en-IN" dirty="0"/>
          </a:p>
        </p:txBody>
      </p:sp>
      <p:pic>
        <p:nvPicPr>
          <p:cNvPr id="1026" name="Picture 2" descr="Let's learn about - Creating Text-To-Speech with Python and gTTS">
            <a:extLst>
              <a:ext uri="{FF2B5EF4-FFF2-40B4-BE49-F238E27FC236}">
                <a16:creationId xmlns:a16="http://schemas.microsoft.com/office/drawing/2014/main" id="{EAC84519-480B-F164-E0F6-9DD354F65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2400" y="270331"/>
            <a:ext cx="2052320" cy="14209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xt to Speech Software and Apps: The Complete Guide | Semantix">
            <a:extLst>
              <a:ext uri="{FF2B5EF4-FFF2-40B4-BE49-F238E27FC236}">
                <a16:creationId xmlns:a16="http://schemas.microsoft.com/office/drawing/2014/main" id="{9F8EE4E5-32F1-D6EC-284E-57113843D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1881" y="5638993"/>
            <a:ext cx="2412839" cy="10822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5918E57-FAD4-A8B3-A54A-F9CA56D2ECED}"/>
              </a:ext>
            </a:extLst>
          </p:cNvPr>
          <p:cNvPicPr>
            <a:picLocks noChangeAspect="1"/>
          </p:cNvPicPr>
          <p:nvPr/>
        </p:nvPicPr>
        <p:blipFill rotWithShape="1">
          <a:blip r:embed="rId4"/>
          <a:srcRect t="36551" r="2042" b="35260"/>
          <a:stretch/>
        </p:blipFill>
        <p:spPr>
          <a:xfrm>
            <a:off x="204463" y="129223"/>
            <a:ext cx="1395052" cy="714058"/>
          </a:xfrm>
          <a:prstGeom prst="rect">
            <a:avLst/>
          </a:prstGeom>
        </p:spPr>
      </p:pic>
      <p:pic>
        <p:nvPicPr>
          <p:cNvPr id="5" name="Picture 4">
            <a:extLst>
              <a:ext uri="{FF2B5EF4-FFF2-40B4-BE49-F238E27FC236}">
                <a16:creationId xmlns:a16="http://schemas.microsoft.com/office/drawing/2014/main" id="{CB6D6000-F5C0-5126-7CA5-AAACB08781AF}"/>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983194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086C-A4B2-0253-E1DB-82B37CB90E32}"/>
              </a:ext>
            </a:extLst>
          </p:cNvPr>
          <p:cNvSpPr>
            <a:spLocks noGrp="1"/>
          </p:cNvSpPr>
          <p:nvPr>
            <p:ph type="title"/>
          </p:nvPr>
        </p:nvSpPr>
        <p:spPr>
          <a:xfrm>
            <a:off x="1261872" y="401831"/>
            <a:ext cx="9692640" cy="1325562"/>
          </a:xfrm>
        </p:spPr>
        <p:txBody>
          <a:bodyPr/>
          <a:lstStyle/>
          <a:p>
            <a:r>
              <a:rPr lang="en-IN" dirty="0"/>
              <a:t>Wireless Camera </a:t>
            </a:r>
          </a:p>
        </p:txBody>
      </p:sp>
      <p:sp>
        <p:nvSpPr>
          <p:cNvPr id="3" name="Content Placeholder 2">
            <a:extLst>
              <a:ext uri="{FF2B5EF4-FFF2-40B4-BE49-F238E27FC236}">
                <a16:creationId xmlns:a16="http://schemas.microsoft.com/office/drawing/2014/main" id="{1C8FB569-A3FD-A80F-53BC-54D47421BFA2}"/>
              </a:ext>
            </a:extLst>
          </p:cNvPr>
          <p:cNvSpPr>
            <a:spLocks noGrp="1"/>
          </p:cNvSpPr>
          <p:nvPr>
            <p:ph idx="1"/>
          </p:nvPr>
        </p:nvSpPr>
        <p:spPr/>
        <p:txBody>
          <a:bodyPr/>
          <a:lstStyle/>
          <a:p>
            <a:r>
              <a:rPr lang="en-US" dirty="0"/>
              <a:t>Our project now uses a wireless camera as an external camera to capture the vehicle . </a:t>
            </a:r>
          </a:p>
          <a:p>
            <a:r>
              <a:rPr lang="en-US" dirty="0"/>
              <a:t>This opens a wide range of flexibility for the user and allows the camera to be positioned away from the actual processing device and database, This ensures that we will not have to carry the camera with the system  around.  </a:t>
            </a:r>
          </a:p>
          <a:p>
            <a:endParaRPr lang="en-IN" dirty="0"/>
          </a:p>
        </p:txBody>
      </p:sp>
      <p:pic>
        <p:nvPicPr>
          <p:cNvPr id="2050" name="Picture 2" descr="DroidCam Wireless Webcam App Download For PC (Windows/Mac) - Softforpc">
            <a:extLst>
              <a:ext uri="{FF2B5EF4-FFF2-40B4-BE49-F238E27FC236}">
                <a16:creationId xmlns:a16="http://schemas.microsoft.com/office/drawing/2014/main" id="{0705F2CE-CCA8-E90A-DDFF-98F2AC4E39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9290" y="300424"/>
            <a:ext cx="1677670" cy="16776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ireless (Wi-Fi) Camera Upgrade – FinishLynx">
            <a:extLst>
              <a:ext uri="{FF2B5EF4-FFF2-40B4-BE49-F238E27FC236}">
                <a16:creationId xmlns:a16="http://schemas.microsoft.com/office/drawing/2014/main" id="{52BDFC57-F9F1-03CA-1D22-F5EA9945D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638" y="3909502"/>
            <a:ext cx="2372042" cy="23720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137A7EE-DD9D-5521-E7DB-A4A87110258A}"/>
              </a:ext>
            </a:extLst>
          </p:cNvPr>
          <p:cNvPicPr>
            <a:picLocks noChangeAspect="1"/>
          </p:cNvPicPr>
          <p:nvPr/>
        </p:nvPicPr>
        <p:blipFill rotWithShape="1">
          <a:blip r:embed="rId4"/>
          <a:srcRect t="36551" r="2042" b="35260"/>
          <a:stretch/>
        </p:blipFill>
        <p:spPr>
          <a:xfrm>
            <a:off x="204463" y="129223"/>
            <a:ext cx="1395052" cy="714058"/>
          </a:xfrm>
          <a:prstGeom prst="rect">
            <a:avLst/>
          </a:prstGeom>
        </p:spPr>
      </p:pic>
      <p:pic>
        <p:nvPicPr>
          <p:cNvPr id="5" name="Picture 4">
            <a:extLst>
              <a:ext uri="{FF2B5EF4-FFF2-40B4-BE49-F238E27FC236}">
                <a16:creationId xmlns:a16="http://schemas.microsoft.com/office/drawing/2014/main" id="{97C0D0BE-FF34-B507-D6D2-8C68D44E733B}"/>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425730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76B3-9D0B-A245-91ED-152C3FD65B82}"/>
              </a:ext>
            </a:extLst>
          </p:cNvPr>
          <p:cNvSpPr>
            <a:spLocks noGrp="1"/>
          </p:cNvSpPr>
          <p:nvPr>
            <p:ph type="title"/>
          </p:nvPr>
        </p:nvSpPr>
        <p:spPr/>
        <p:txBody>
          <a:bodyPr/>
          <a:lstStyle/>
          <a:p>
            <a:r>
              <a:rPr lang="en-IN" dirty="0"/>
              <a:t>New UI with logo </a:t>
            </a:r>
          </a:p>
        </p:txBody>
      </p:sp>
      <p:sp>
        <p:nvSpPr>
          <p:cNvPr id="3" name="Content Placeholder 2">
            <a:extLst>
              <a:ext uri="{FF2B5EF4-FFF2-40B4-BE49-F238E27FC236}">
                <a16:creationId xmlns:a16="http://schemas.microsoft.com/office/drawing/2014/main" id="{D24AC15F-91B8-FA06-95FD-F89A2582F3E8}"/>
              </a:ext>
            </a:extLst>
          </p:cNvPr>
          <p:cNvSpPr>
            <a:spLocks noGrp="1"/>
          </p:cNvSpPr>
          <p:nvPr>
            <p:ph idx="1"/>
          </p:nvPr>
        </p:nvSpPr>
        <p:spPr>
          <a:xfrm>
            <a:off x="1261872" y="1828800"/>
            <a:ext cx="8989568" cy="4561840"/>
          </a:xfrm>
        </p:spPr>
        <p:txBody>
          <a:bodyPr/>
          <a:lstStyle/>
          <a:p>
            <a:r>
              <a:rPr lang="en-IN" dirty="0"/>
              <a:t>We enhanced the </a:t>
            </a:r>
            <a:r>
              <a:rPr lang="en-IN" dirty="0" err="1"/>
              <a:t>ui</a:t>
            </a:r>
            <a:r>
              <a:rPr lang="en-IN" dirty="0"/>
              <a:t> as well as the </a:t>
            </a:r>
            <a:r>
              <a:rPr lang="en-IN" dirty="0" err="1"/>
              <a:t>ux</a:t>
            </a:r>
            <a:r>
              <a:rPr lang="en-IN" dirty="0"/>
              <a:t> , the </a:t>
            </a:r>
            <a:r>
              <a:rPr lang="en-IN" dirty="0" err="1"/>
              <a:t>ui</a:t>
            </a:r>
            <a:r>
              <a:rPr lang="en-IN" dirty="0"/>
              <a:t> is more company centric and emphasises on our goal </a:t>
            </a:r>
          </a:p>
          <a:p>
            <a:r>
              <a:rPr lang="en-US" dirty="0"/>
              <a:t>The user interface of our code has undergone significant enhancements, resulting in a visually appealing and user-friendly experience. Our revamped UI combines aesthetic design with intuitive functionality, making it more accessible and engaging for users. The thoughtful layout and improved navigation ensure that users can seamlessly interact with our application, while the updated aesthetics create a modern and visually pleasing environment. These enhancements not only elevate the overall user experience but also showcase our commitment to providing a polished and attractive interface that complements the power and functionality of our code</a:t>
            </a:r>
            <a:endParaRPr lang="en-IN" dirty="0"/>
          </a:p>
        </p:txBody>
      </p:sp>
      <p:pic>
        <p:nvPicPr>
          <p:cNvPr id="4" name="Picture 3">
            <a:extLst>
              <a:ext uri="{FF2B5EF4-FFF2-40B4-BE49-F238E27FC236}">
                <a16:creationId xmlns:a16="http://schemas.microsoft.com/office/drawing/2014/main" id="{6A51E579-7A68-E92E-DECC-FF92574C7BEB}"/>
              </a:ext>
            </a:extLst>
          </p:cNvPr>
          <p:cNvPicPr>
            <a:picLocks noChangeAspect="1"/>
          </p:cNvPicPr>
          <p:nvPr/>
        </p:nvPicPr>
        <p:blipFill>
          <a:blip r:embed="rId2"/>
          <a:stretch>
            <a:fillRect/>
          </a:stretch>
        </p:blipFill>
        <p:spPr>
          <a:xfrm>
            <a:off x="168596" y="228282"/>
            <a:ext cx="1390008" cy="713294"/>
          </a:xfrm>
          <a:prstGeom prst="rect">
            <a:avLst/>
          </a:prstGeom>
        </p:spPr>
      </p:pic>
      <p:pic>
        <p:nvPicPr>
          <p:cNvPr id="5" name="Picture 4">
            <a:extLst>
              <a:ext uri="{FF2B5EF4-FFF2-40B4-BE49-F238E27FC236}">
                <a16:creationId xmlns:a16="http://schemas.microsoft.com/office/drawing/2014/main" id="{6FA17FE5-F2D2-6131-38EF-6DAAE5480AB4}"/>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287924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F0AA-EC34-63BE-BCFF-05EF0E1E451C}"/>
              </a:ext>
            </a:extLst>
          </p:cNvPr>
          <p:cNvSpPr>
            <a:spLocks noGrp="1"/>
          </p:cNvSpPr>
          <p:nvPr>
            <p:ph type="title"/>
          </p:nvPr>
        </p:nvSpPr>
        <p:spPr>
          <a:xfrm>
            <a:off x="1261872" y="358457"/>
            <a:ext cx="9692640" cy="1325562"/>
          </a:xfrm>
        </p:spPr>
        <p:txBody>
          <a:bodyPr/>
          <a:lstStyle/>
          <a:p>
            <a:endParaRPr lang="en-IN"/>
          </a:p>
        </p:txBody>
      </p:sp>
      <p:sp>
        <p:nvSpPr>
          <p:cNvPr id="3" name="Content Placeholder 2">
            <a:extLst>
              <a:ext uri="{FF2B5EF4-FFF2-40B4-BE49-F238E27FC236}">
                <a16:creationId xmlns:a16="http://schemas.microsoft.com/office/drawing/2014/main" id="{D5648ED1-A538-A2B2-F639-A2F558310708}"/>
              </a:ext>
            </a:extLst>
          </p:cNvPr>
          <p:cNvSpPr>
            <a:spLocks noGrp="1"/>
          </p:cNvSpPr>
          <p:nvPr>
            <p:ph idx="1"/>
          </p:nvPr>
        </p:nvSpPr>
        <p:spPr/>
        <p:txBody>
          <a:bodyPr/>
          <a:lstStyle/>
          <a:p>
            <a:endParaRPr lang="en-IN" dirty="0"/>
          </a:p>
        </p:txBody>
      </p:sp>
      <p:sp>
        <p:nvSpPr>
          <p:cNvPr id="4" name="AutoShape 2">
            <a:extLst>
              <a:ext uri="{FF2B5EF4-FFF2-40B4-BE49-F238E27FC236}">
                <a16:creationId xmlns:a16="http://schemas.microsoft.com/office/drawing/2014/main" id="{DDF019F4-EC36-B860-9915-9E200FCA560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4">
            <a:extLst>
              <a:ext uri="{FF2B5EF4-FFF2-40B4-BE49-F238E27FC236}">
                <a16:creationId xmlns:a16="http://schemas.microsoft.com/office/drawing/2014/main" id="{D97CFBE8-4B77-7530-BF8B-D1EA392457F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8057D6A2-5511-A0CE-B718-3EB3B141A0D8}"/>
              </a:ext>
            </a:extLst>
          </p:cNvPr>
          <p:cNvPicPr>
            <a:picLocks noChangeAspect="1"/>
          </p:cNvPicPr>
          <p:nvPr/>
        </p:nvPicPr>
        <p:blipFill>
          <a:blip r:embed="rId2"/>
          <a:stretch>
            <a:fillRect/>
          </a:stretch>
        </p:blipFill>
        <p:spPr>
          <a:xfrm>
            <a:off x="0" y="963190"/>
            <a:ext cx="11260001" cy="5376650"/>
          </a:xfrm>
          <a:prstGeom prst="rect">
            <a:avLst/>
          </a:prstGeom>
        </p:spPr>
      </p:pic>
      <p:pic>
        <p:nvPicPr>
          <p:cNvPr id="7" name="Picture 6">
            <a:extLst>
              <a:ext uri="{FF2B5EF4-FFF2-40B4-BE49-F238E27FC236}">
                <a16:creationId xmlns:a16="http://schemas.microsoft.com/office/drawing/2014/main" id="{334B6024-1A7D-81DF-87AE-7CEDFDC2E093}"/>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76297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F924-FB81-F68C-B33F-7BE1F76D65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0643662-30F9-2B14-D12A-D798F19C1FD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FB563B2-427F-671D-18DA-2C395C9E5B80}"/>
              </a:ext>
            </a:extLst>
          </p:cNvPr>
          <p:cNvPicPr>
            <a:picLocks noChangeAspect="1"/>
          </p:cNvPicPr>
          <p:nvPr/>
        </p:nvPicPr>
        <p:blipFill rotWithShape="1">
          <a:blip r:embed="rId2"/>
          <a:srcRect t="8667"/>
          <a:stretch/>
        </p:blipFill>
        <p:spPr>
          <a:xfrm>
            <a:off x="0" y="1178560"/>
            <a:ext cx="11312543" cy="5488940"/>
          </a:xfrm>
          <a:prstGeom prst="rect">
            <a:avLst/>
          </a:prstGeom>
        </p:spPr>
      </p:pic>
      <p:pic>
        <p:nvPicPr>
          <p:cNvPr id="5" name="Picture 4">
            <a:extLst>
              <a:ext uri="{FF2B5EF4-FFF2-40B4-BE49-F238E27FC236}">
                <a16:creationId xmlns:a16="http://schemas.microsoft.com/office/drawing/2014/main" id="{8D63E297-8E71-41B0-3DB7-3945EE2D58C5}"/>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023638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AA26D-3C27-6469-7580-F89A502D067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311AEA-FC0A-FE84-A066-991A984FD7E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764C34C-E781-7563-4360-DBB04BBE7DA0}"/>
              </a:ext>
            </a:extLst>
          </p:cNvPr>
          <p:cNvPicPr>
            <a:picLocks noChangeAspect="1"/>
          </p:cNvPicPr>
          <p:nvPr/>
        </p:nvPicPr>
        <p:blipFill rotWithShape="1">
          <a:blip r:embed="rId2"/>
          <a:srcRect t="9137"/>
          <a:stretch/>
        </p:blipFill>
        <p:spPr>
          <a:xfrm>
            <a:off x="0" y="1179570"/>
            <a:ext cx="11369040" cy="5487930"/>
          </a:xfrm>
          <a:prstGeom prst="rect">
            <a:avLst/>
          </a:prstGeom>
        </p:spPr>
      </p:pic>
      <p:pic>
        <p:nvPicPr>
          <p:cNvPr id="5" name="Picture 4">
            <a:extLst>
              <a:ext uri="{FF2B5EF4-FFF2-40B4-BE49-F238E27FC236}">
                <a16:creationId xmlns:a16="http://schemas.microsoft.com/office/drawing/2014/main" id="{BFFB1EEE-09A1-694A-F211-B6E2193A17C9}"/>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1801419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5BA4-0C9C-49A3-A133-78E6522F1287}"/>
              </a:ext>
            </a:extLst>
          </p:cNvPr>
          <p:cNvSpPr>
            <a:spLocks noGrp="1"/>
          </p:cNvSpPr>
          <p:nvPr>
            <p:ph type="title"/>
          </p:nvPr>
        </p:nvSpPr>
        <p:spPr/>
        <p:txBody>
          <a:bodyPr/>
          <a:lstStyle/>
          <a:p>
            <a:r>
              <a:rPr lang="en-IN" dirty="0"/>
              <a:t>Parking Management System using image processing</a:t>
            </a:r>
          </a:p>
        </p:txBody>
      </p:sp>
      <p:sp>
        <p:nvSpPr>
          <p:cNvPr id="3" name="Content Placeholder 2">
            <a:extLst>
              <a:ext uri="{FF2B5EF4-FFF2-40B4-BE49-F238E27FC236}">
                <a16:creationId xmlns:a16="http://schemas.microsoft.com/office/drawing/2014/main" id="{6F867968-37C8-8B12-7E53-432AF7EE4E45}"/>
              </a:ext>
            </a:extLst>
          </p:cNvPr>
          <p:cNvSpPr>
            <a:spLocks noGrp="1"/>
          </p:cNvSpPr>
          <p:nvPr>
            <p:ph idx="1"/>
          </p:nvPr>
        </p:nvSpPr>
        <p:spPr/>
        <p:txBody>
          <a:bodyPr>
            <a:normAutofit fontScale="85000" lnSpcReduction="20000"/>
          </a:bodyPr>
          <a:lstStyle/>
          <a:p>
            <a:r>
              <a:rPr lang="en-IN" sz="2400" dirty="0"/>
              <a:t>Our system is designed to make parking much more advanced  efficient and secure .</a:t>
            </a:r>
          </a:p>
          <a:p>
            <a:pPr>
              <a:lnSpc>
                <a:spcPct val="115000"/>
              </a:lnSpc>
            </a:pPr>
            <a:r>
              <a:rPr lang="en-US" sz="2400" dirty="0">
                <a:effectLst/>
                <a:latin typeface="Times New Roman" panose="02020603050405020304" pitchFamily="18" charset="0"/>
                <a:ea typeface="Times New Roman" panose="02020603050405020304" pitchFamily="18" charset="0"/>
              </a:rPr>
              <a:t>Our project aims at automating/semi automating vehicle parking billing system along with adding increased security using image processing and recognition.</a:t>
            </a:r>
          </a:p>
          <a:p>
            <a:pPr>
              <a:lnSpc>
                <a:spcPct val="115000"/>
              </a:lnSpc>
            </a:pPr>
            <a:r>
              <a:rPr lang="en-US" sz="2400" dirty="0">
                <a:effectLst/>
                <a:latin typeface="Times New Roman" panose="02020603050405020304" pitchFamily="18" charset="0"/>
                <a:ea typeface="Times New Roman" panose="02020603050405020304" pitchFamily="18" charset="0"/>
              </a:rPr>
              <a:t>Our project works by scanning a vehicle that arrives at the entry and detecting its nameplate and id card . Post that it will extract the text within that nameplate as well as id card information  and check in the database if it matches with the existing records, if it matches that means that the vehicle is a known vehicle. It will further check if the vehicle is owned by a student or staff in the database and accordingly take action, i.e., if it's if it's a student it will increment parking fee depending if the vehicle is a 4-wheeler or a 2-wheeler.</a:t>
            </a:r>
            <a:endParaRPr lang="en-IN" sz="2400" dirty="0"/>
          </a:p>
          <a:p>
            <a:pPr marL="0" indent="0">
              <a:buNone/>
            </a:pPr>
            <a:r>
              <a:rPr lang="en-IN" sz="2400" dirty="0"/>
              <a:t> </a:t>
            </a:r>
          </a:p>
        </p:txBody>
      </p:sp>
      <p:pic>
        <p:nvPicPr>
          <p:cNvPr id="18434" name="Picture 2" descr="ANPR: Seamless access to your parking lot">
            <a:extLst>
              <a:ext uri="{FF2B5EF4-FFF2-40B4-BE49-F238E27FC236}">
                <a16:creationId xmlns:a16="http://schemas.microsoft.com/office/drawing/2014/main" id="{82E7F30F-1D77-38E7-8151-F586E703AD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8465" y="4889341"/>
            <a:ext cx="1752500" cy="17602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9E1E7F2-69A0-AAE4-3169-FADE47E9EBA6}"/>
              </a:ext>
            </a:extLst>
          </p:cNvPr>
          <p:cNvPicPr>
            <a:picLocks noChangeAspect="1"/>
          </p:cNvPicPr>
          <p:nvPr/>
        </p:nvPicPr>
        <p:blipFill rotWithShape="1">
          <a:blip r:embed="rId3"/>
          <a:srcRect l="34400" t="5902" r="12115" b="17528"/>
          <a:stretch/>
        </p:blipFill>
        <p:spPr bwMode="auto">
          <a:xfrm>
            <a:off x="6863180" y="5466080"/>
            <a:ext cx="1570620" cy="1264761"/>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992D49AB-4D40-06F8-5CFD-C1126FE8EB56}"/>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379953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F9F8-85B4-DE91-7115-7FB905E10395}"/>
              </a:ext>
            </a:extLst>
          </p:cNvPr>
          <p:cNvSpPr>
            <a:spLocks noGrp="1"/>
          </p:cNvSpPr>
          <p:nvPr>
            <p:ph type="title"/>
          </p:nvPr>
        </p:nvSpPr>
        <p:spPr/>
        <p:txBody>
          <a:bodyPr/>
          <a:lstStyle/>
          <a:p>
            <a:r>
              <a:rPr lang="en-IN" dirty="0"/>
              <a:t>Flask </a:t>
            </a:r>
          </a:p>
        </p:txBody>
      </p:sp>
      <p:sp>
        <p:nvSpPr>
          <p:cNvPr id="3" name="Content Placeholder 2">
            <a:extLst>
              <a:ext uri="{FF2B5EF4-FFF2-40B4-BE49-F238E27FC236}">
                <a16:creationId xmlns:a16="http://schemas.microsoft.com/office/drawing/2014/main" id="{BEE35C22-54EC-356A-BA6E-212A1EA50B1C}"/>
              </a:ext>
            </a:extLst>
          </p:cNvPr>
          <p:cNvSpPr>
            <a:spLocks noGrp="1"/>
          </p:cNvSpPr>
          <p:nvPr>
            <p:ph idx="1"/>
          </p:nvPr>
        </p:nvSpPr>
        <p:spPr/>
        <p:txBody>
          <a:bodyPr>
            <a:normAutofit fontScale="92500" lnSpcReduction="10000"/>
          </a:bodyPr>
          <a:lstStyle/>
          <a:p>
            <a:r>
              <a:rPr lang="en-US" sz="2400" b="0" i="0" dirty="0">
                <a:solidFill>
                  <a:srgbClr val="273239"/>
                </a:solidFill>
                <a:effectLst/>
                <a:latin typeface="urw-din"/>
              </a:rPr>
              <a:t>Flask is a micro web framework written in python. Micro-framework is normally a framework with little to no dependencies on external libraries. Though being a micro framework almost everything can be implemented using python libraries and other dependencies when and as required. Some </a:t>
            </a:r>
            <a:r>
              <a:rPr lang="en-US" sz="2400" dirty="0">
                <a:solidFill>
                  <a:srgbClr val="273239"/>
                </a:solidFill>
                <a:latin typeface="urw-din"/>
              </a:rPr>
              <a:t>reasons we </a:t>
            </a:r>
            <a:r>
              <a:rPr lang="en-US" sz="2400" dirty="0" err="1">
                <a:solidFill>
                  <a:srgbClr val="273239"/>
                </a:solidFill>
                <a:latin typeface="urw-din"/>
              </a:rPr>
              <a:t>we</a:t>
            </a:r>
            <a:r>
              <a:rPr lang="en-US" sz="2400" dirty="0">
                <a:solidFill>
                  <a:srgbClr val="273239"/>
                </a:solidFill>
                <a:latin typeface="urw-din"/>
              </a:rPr>
              <a:t> chose it </a:t>
            </a:r>
            <a:r>
              <a:rPr lang="en-US" sz="2400" b="0" i="0" dirty="0">
                <a:solidFill>
                  <a:srgbClr val="273239"/>
                </a:solidFill>
                <a:effectLst/>
                <a:latin typeface="urw-din"/>
              </a:rPr>
              <a:t>over PHP are </a:t>
            </a:r>
          </a:p>
          <a:p>
            <a:pPr algn="l">
              <a:buFont typeface="Arial" panose="020B0604020202020204" pitchFamily="34" charset="0"/>
              <a:buChar char="•"/>
            </a:pPr>
            <a:r>
              <a:rPr lang="en-US" sz="2400" b="0" i="0" dirty="0">
                <a:solidFill>
                  <a:srgbClr val="202124"/>
                </a:solidFill>
                <a:effectLst/>
                <a:latin typeface="arial" panose="020B0604020202020204" pitchFamily="34" charset="0"/>
              </a:rPr>
              <a:t>Scalable. Size is everything, and Flask's status as a microframework means that you can use it to grow a tech project such as a web app incredibly quickly.</a:t>
            </a:r>
          </a:p>
          <a:p>
            <a:pPr algn="l">
              <a:buFont typeface="Arial" panose="020B0604020202020204" pitchFamily="34" charset="0"/>
              <a:buChar char="•"/>
            </a:pPr>
            <a:r>
              <a:rPr lang="en-US" sz="2400" b="0" i="0" dirty="0">
                <a:solidFill>
                  <a:srgbClr val="202124"/>
                </a:solidFill>
                <a:effectLst/>
                <a:latin typeface="arial" panose="020B0604020202020204" pitchFamily="34" charset="0"/>
              </a:rPr>
              <a:t>Flexible</a:t>
            </a:r>
          </a:p>
          <a:p>
            <a:pPr algn="l">
              <a:buFont typeface="Arial" panose="020B0604020202020204" pitchFamily="34" charset="0"/>
              <a:buChar char="•"/>
            </a:pPr>
            <a:r>
              <a:rPr lang="en-US" sz="2400" b="0" i="0" dirty="0">
                <a:solidFill>
                  <a:srgbClr val="202124"/>
                </a:solidFill>
                <a:effectLst/>
                <a:latin typeface="arial" panose="020B0604020202020204" pitchFamily="34" charset="0"/>
              </a:rPr>
              <a:t>Easy to debug</a:t>
            </a:r>
          </a:p>
          <a:p>
            <a:pPr algn="l">
              <a:buFont typeface="Arial" panose="020B0604020202020204" pitchFamily="34" charset="0"/>
              <a:buChar char="•"/>
            </a:pPr>
            <a:r>
              <a:rPr lang="en-US" sz="2400" b="0" i="0" dirty="0">
                <a:solidFill>
                  <a:srgbClr val="202124"/>
                </a:solidFill>
                <a:effectLst/>
                <a:latin typeface="arial" panose="020B0604020202020204" pitchFamily="34" charset="0"/>
              </a:rPr>
              <a:t>Lightweight</a:t>
            </a:r>
          </a:p>
          <a:p>
            <a:endParaRPr lang="en-IN" dirty="0"/>
          </a:p>
        </p:txBody>
      </p:sp>
      <p:pic>
        <p:nvPicPr>
          <p:cNvPr id="17410" name="Picture 2" descr="Flask Hello World – Vercel">
            <a:extLst>
              <a:ext uri="{FF2B5EF4-FFF2-40B4-BE49-F238E27FC236}">
                <a16:creationId xmlns:a16="http://schemas.microsoft.com/office/drawing/2014/main" id="{D79D3DA7-3FC7-E4F9-4D7D-1B4018800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4440" y="0"/>
            <a:ext cx="2352040" cy="1234821"/>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ow To Create An API From A Dataset Using Python and Flask | Nordic APIs |">
            <a:extLst>
              <a:ext uri="{FF2B5EF4-FFF2-40B4-BE49-F238E27FC236}">
                <a16:creationId xmlns:a16="http://schemas.microsoft.com/office/drawing/2014/main" id="{53D30A59-1190-61C3-16C8-4E7FCDB90E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08" t="32948" r="16173" b="27609"/>
          <a:stretch/>
        </p:blipFill>
        <p:spPr bwMode="auto">
          <a:xfrm>
            <a:off x="4500879" y="4577397"/>
            <a:ext cx="6108047" cy="17402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873943B-7D54-6EAF-2ABB-E2D65AF7E1C9}"/>
              </a:ext>
            </a:extLst>
          </p:cNvPr>
          <p:cNvPicPr>
            <a:picLocks noChangeAspect="1"/>
          </p:cNvPicPr>
          <p:nvPr/>
        </p:nvPicPr>
        <p:blipFill rotWithShape="1">
          <a:blip r:embed="rId4"/>
          <a:srcRect t="36551" r="2042" b="35260"/>
          <a:stretch/>
        </p:blipFill>
        <p:spPr>
          <a:xfrm>
            <a:off x="204463" y="129223"/>
            <a:ext cx="1395052" cy="714058"/>
          </a:xfrm>
          <a:prstGeom prst="rect">
            <a:avLst/>
          </a:prstGeom>
        </p:spPr>
      </p:pic>
      <p:pic>
        <p:nvPicPr>
          <p:cNvPr id="5" name="Picture 4">
            <a:extLst>
              <a:ext uri="{FF2B5EF4-FFF2-40B4-BE49-F238E27FC236}">
                <a16:creationId xmlns:a16="http://schemas.microsoft.com/office/drawing/2014/main" id="{031CDBF2-007C-9BDE-C043-E4EA81D866BF}"/>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69443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93A7-3C0B-4116-AE79-5D7E6419F91D}"/>
              </a:ext>
            </a:extLst>
          </p:cNvPr>
          <p:cNvSpPr>
            <a:spLocks noGrp="1"/>
          </p:cNvSpPr>
          <p:nvPr>
            <p:ph type="title"/>
          </p:nvPr>
        </p:nvSpPr>
        <p:spPr/>
        <p:txBody>
          <a:bodyPr/>
          <a:lstStyle/>
          <a:p>
            <a:r>
              <a:rPr lang="en-IN" dirty="0"/>
              <a:t>Working </a:t>
            </a:r>
          </a:p>
        </p:txBody>
      </p:sp>
      <p:sp>
        <p:nvSpPr>
          <p:cNvPr id="3" name="Content Placeholder 2">
            <a:extLst>
              <a:ext uri="{FF2B5EF4-FFF2-40B4-BE49-F238E27FC236}">
                <a16:creationId xmlns:a16="http://schemas.microsoft.com/office/drawing/2014/main" id="{3B89C8D4-E13A-4681-D395-D391B9DE60C1}"/>
              </a:ext>
            </a:extLst>
          </p:cNvPr>
          <p:cNvSpPr>
            <a:spLocks noGrp="1"/>
          </p:cNvSpPr>
          <p:nvPr>
            <p:ph idx="1"/>
          </p:nvPr>
        </p:nvSpPr>
        <p:spPr>
          <a:xfrm>
            <a:off x="1261872" y="2337645"/>
            <a:ext cx="8898128" cy="4490297"/>
          </a:xfrm>
        </p:spPr>
        <p:txBody>
          <a:bodyPr>
            <a:normAutofit/>
          </a:bodyPr>
          <a:lstStyle/>
          <a:p>
            <a:r>
              <a:rPr lang="en-IN" dirty="0"/>
              <a:t>We  will be demonstrating how our system  works</a:t>
            </a:r>
          </a:p>
          <a:p>
            <a:pPr marL="0" indent="0">
              <a:buNone/>
            </a:pPr>
            <a:r>
              <a:rPr lang="en-IN" dirty="0"/>
              <a:t> First the vehicle will come on the gate ,after this our software will detect the</a:t>
            </a:r>
          </a:p>
          <a:p>
            <a:pPr marL="0" indent="0">
              <a:buNone/>
            </a:pPr>
            <a:r>
              <a:rPr lang="en-IN" dirty="0"/>
              <a:t>Id card after which it will scan  vehicles nameplate from the vehicle in real time .</a:t>
            </a:r>
          </a:p>
          <a:p>
            <a:pPr marL="0" indent="0">
              <a:buNone/>
            </a:pPr>
            <a:r>
              <a:rPr lang="en-IN" dirty="0"/>
              <a:t>Post this it will create a cropped image of the vehicle nameplate obtained and this image will be further sent for image OCR  processing .</a:t>
            </a:r>
          </a:p>
          <a:p>
            <a:pPr marL="0" indent="0">
              <a:buNone/>
            </a:pPr>
            <a:r>
              <a:rPr lang="en-IN" dirty="0"/>
              <a:t>The OCR via </a:t>
            </a:r>
            <a:r>
              <a:rPr lang="en-IN" dirty="0" err="1"/>
              <a:t>pystesseract</a:t>
            </a:r>
            <a:r>
              <a:rPr lang="en-IN" dirty="0"/>
              <a:t> will apply filtering logic to the selected threshold image and will extract the output text . </a:t>
            </a:r>
          </a:p>
          <a:p>
            <a:pPr marL="0" indent="0">
              <a:buNone/>
            </a:pPr>
            <a:r>
              <a:rPr lang="en-IN" dirty="0"/>
              <a:t>If the record is found it will prompt the user verbally that he/she is approved else it will prompt them that they are not approved </a:t>
            </a:r>
          </a:p>
        </p:txBody>
      </p:sp>
      <p:pic>
        <p:nvPicPr>
          <p:cNvPr id="4" name="Picture 2" descr="What Are the Advantages of car park management system? - Advance IP Car  Parking Solutions">
            <a:extLst>
              <a:ext uri="{FF2B5EF4-FFF2-40B4-BE49-F238E27FC236}">
                <a16:creationId xmlns:a16="http://schemas.microsoft.com/office/drawing/2014/main" id="{36CBCAD2-885A-3BFE-AE2A-329C61662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440" y="365760"/>
            <a:ext cx="2186432" cy="1277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DA57141-8466-65EA-14F4-CA34DDC26416}"/>
              </a:ext>
            </a:extLst>
          </p:cNvPr>
          <p:cNvPicPr>
            <a:picLocks noChangeAspect="1"/>
          </p:cNvPicPr>
          <p:nvPr/>
        </p:nvPicPr>
        <p:blipFill rotWithShape="1">
          <a:blip r:embed="rId3"/>
          <a:srcRect t="25131"/>
          <a:stretch/>
        </p:blipFill>
        <p:spPr>
          <a:xfrm>
            <a:off x="7030720" y="1"/>
            <a:ext cx="4287520" cy="2519136"/>
          </a:xfrm>
          <a:prstGeom prst="rect">
            <a:avLst/>
          </a:prstGeom>
        </p:spPr>
      </p:pic>
      <p:pic>
        <p:nvPicPr>
          <p:cNvPr id="6" name="Picture 5">
            <a:extLst>
              <a:ext uri="{FF2B5EF4-FFF2-40B4-BE49-F238E27FC236}">
                <a16:creationId xmlns:a16="http://schemas.microsoft.com/office/drawing/2014/main" id="{F8CF8A4C-71BB-47EB-D21D-85F7E865647A}"/>
              </a:ext>
            </a:extLst>
          </p:cNvPr>
          <p:cNvPicPr>
            <a:picLocks noChangeAspect="1"/>
          </p:cNvPicPr>
          <p:nvPr/>
        </p:nvPicPr>
        <p:blipFill rotWithShape="1">
          <a:blip r:embed="rId4"/>
          <a:srcRect t="36551" r="2042" b="35260"/>
          <a:stretch/>
        </p:blipFill>
        <p:spPr>
          <a:xfrm>
            <a:off x="204463" y="129223"/>
            <a:ext cx="1395052" cy="714058"/>
          </a:xfrm>
          <a:prstGeom prst="rect">
            <a:avLst/>
          </a:prstGeom>
        </p:spPr>
      </p:pic>
      <p:pic>
        <p:nvPicPr>
          <p:cNvPr id="7" name="Picture 6">
            <a:extLst>
              <a:ext uri="{FF2B5EF4-FFF2-40B4-BE49-F238E27FC236}">
                <a16:creationId xmlns:a16="http://schemas.microsoft.com/office/drawing/2014/main" id="{96018857-21BC-C75F-39E3-8BD73ED4BD3D}"/>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243960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CAB64-D94A-BDB4-2FD7-DA98D17C7D32}"/>
              </a:ext>
            </a:extLst>
          </p:cNvPr>
          <p:cNvSpPr>
            <a:spLocks noGrp="1"/>
          </p:cNvSpPr>
          <p:nvPr>
            <p:ph type="title"/>
          </p:nvPr>
        </p:nvSpPr>
        <p:spPr>
          <a:xfrm>
            <a:off x="1261872" y="365760"/>
            <a:ext cx="9692640" cy="528320"/>
          </a:xfrm>
        </p:spPr>
        <p:txBody>
          <a:bodyPr>
            <a:normAutofit fontScale="90000"/>
          </a:bodyPr>
          <a:lstStyle/>
          <a:p>
            <a:r>
              <a:rPr lang="en-IN" dirty="0"/>
              <a:t>Real Life Working </a:t>
            </a:r>
          </a:p>
        </p:txBody>
      </p:sp>
      <p:sp>
        <p:nvSpPr>
          <p:cNvPr id="3" name="Content Placeholder 2">
            <a:extLst>
              <a:ext uri="{FF2B5EF4-FFF2-40B4-BE49-F238E27FC236}">
                <a16:creationId xmlns:a16="http://schemas.microsoft.com/office/drawing/2014/main" id="{EB228F5E-0DFD-1E4E-F097-A00443B117C2}"/>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96418F3D-C25B-F6AE-A898-C45F5E764CA3}"/>
              </a:ext>
            </a:extLst>
          </p:cNvPr>
          <p:cNvPicPr>
            <a:picLocks noChangeAspect="1"/>
          </p:cNvPicPr>
          <p:nvPr/>
        </p:nvPicPr>
        <p:blipFill>
          <a:blip r:embed="rId2"/>
          <a:stretch>
            <a:fillRect/>
          </a:stretch>
        </p:blipFill>
        <p:spPr>
          <a:xfrm>
            <a:off x="553540" y="894080"/>
            <a:ext cx="10376588" cy="5882640"/>
          </a:xfrm>
          <a:prstGeom prst="rect">
            <a:avLst/>
          </a:prstGeom>
        </p:spPr>
      </p:pic>
      <p:pic>
        <p:nvPicPr>
          <p:cNvPr id="5" name="Picture 4">
            <a:extLst>
              <a:ext uri="{FF2B5EF4-FFF2-40B4-BE49-F238E27FC236}">
                <a16:creationId xmlns:a16="http://schemas.microsoft.com/office/drawing/2014/main" id="{8B568ED0-83D1-9AAF-379C-B8B65618D776}"/>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056259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E30B9-E91B-93B8-CED6-298FC1670E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5B90D3B-07EF-DD1F-B7B1-E7C1AC744CB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AF3D0EF-C4D4-C7DE-524B-9E12F58914E6}"/>
              </a:ext>
            </a:extLst>
          </p:cNvPr>
          <p:cNvPicPr>
            <a:picLocks noChangeAspect="1"/>
          </p:cNvPicPr>
          <p:nvPr/>
        </p:nvPicPr>
        <p:blipFill rotWithShape="1">
          <a:blip r:embed="rId2"/>
          <a:srcRect r="7379" b="10380"/>
          <a:stretch/>
        </p:blipFill>
        <p:spPr bwMode="auto">
          <a:xfrm>
            <a:off x="982227" y="1550986"/>
            <a:ext cx="9545565" cy="519525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195DFE70-130F-2DD5-D92E-257211D8378B}"/>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775725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78AF2-B6E7-C306-8F93-7053639B31E3}"/>
              </a:ext>
            </a:extLst>
          </p:cNvPr>
          <p:cNvSpPr>
            <a:spLocks noGrp="1"/>
          </p:cNvSpPr>
          <p:nvPr>
            <p:ph type="title"/>
          </p:nvPr>
        </p:nvSpPr>
        <p:spPr/>
        <p:txBody>
          <a:bodyPr/>
          <a:lstStyle/>
          <a:p>
            <a:r>
              <a:rPr lang="en-IN" b="1" dirty="0"/>
              <a:t>Test cases </a:t>
            </a:r>
          </a:p>
        </p:txBody>
      </p:sp>
      <p:sp>
        <p:nvSpPr>
          <p:cNvPr id="3" name="Content Placeholder 2">
            <a:extLst>
              <a:ext uri="{FF2B5EF4-FFF2-40B4-BE49-F238E27FC236}">
                <a16:creationId xmlns:a16="http://schemas.microsoft.com/office/drawing/2014/main" id="{525CE20F-4174-46FF-39D1-5E32AD1265D9}"/>
              </a:ext>
            </a:extLst>
          </p:cNvPr>
          <p:cNvSpPr>
            <a:spLocks noGrp="1"/>
          </p:cNvSpPr>
          <p:nvPr>
            <p:ph idx="1"/>
          </p:nvPr>
        </p:nvSpPr>
        <p:spPr/>
        <p:txBody>
          <a:bodyPr>
            <a:normAutofit fontScale="92500" lnSpcReduction="10000"/>
          </a:bodyPr>
          <a:lstStyle/>
          <a:p>
            <a:r>
              <a:rPr lang="en-US" sz="1800" u="none" strike="noStrike"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u="sng" dirty="0">
                <a:effectLst/>
                <a:latin typeface="Times New Roman" panose="02020603050405020304" pitchFamily="18" charset="0"/>
                <a:ea typeface="Times New Roman" panose="02020603050405020304" pitchFamily="18" charset="0"/>
              </a:rPr>
              <a:t>1</a:t>
            </a:r>
            <a:r>
              <a:rPr lang="en-US" sz="2400" u="sng"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When the nameplate is detected successfully and matches with the student record</a:t>
            </a:r>
            <a:r>
              <a:rPr lang="en-US" sz="2400" u="sng" dirty="0">
                <a:effectLst/>
                <a:latin typeface="Times New Roman" panose="02020603050405020304" pitchFamily="18" charset="0"/>
                <a:ea typeface="Times New Roman" panose="02020603050405020304" pitchFamily="18" charset="0"/>
              </a:rPr>
              <a:t> in database </a:t>
            </a:r>
            <a:endParaRPr lang="en-IN" sz="2400" dirty="0">
              <a:effectLst/>
              <a:latin typeface="Times New Roman" panose="02020603050405020304" pitchFamily="18" charset="0"/>
              <a:ea typeface="Times New Roman" panose="02020603050405020304" pitchFamily="18" charset="0"/>
            </a:endParaRPr>
          </a:p>
          <a:p>
            <a:r>
              <a:rPr lang="en-US" sz="2400" u="none" strike="noStrike"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r>
              <a:rPr lang="en-US" sz="2400" u="sng" dirty="0">
                <a:effectLst/>
                <a:latin typeface="Times New Roman" panose="02020603050405020304" pitchFamily="18" charset="0"/>
                <a:ea typeface="Times New Roman" panose="02020603050405020304" pitchFamily="18" charset="0"/>
              </a:rPr>
              <a:t>2] </a:t>
            </a:r>
            <a:r>
              <a:rPr lang="en-US" sz="2400" dirty="0">
                <a:effectLst/>
                <a:latin typeface="Times New Roman" panose="02020603050405020304" pitchFamily="18" charset="0"/>
                <a:ea typeface="Times New Roman" panose="02020603050405020304" pitchFamily="18" charset="0"/>
              </a:rPr>
              <a:t>When the nameplate is detected and matches with the staff record in database </a:t>
            </a:r>
            <a:endParaRPr lang="en-IN" sz="2400" dirty="0">
              <a:effectLst/>
              <a:latin typeface="Times New Roman" panose="02020603050405020304" pitchFamily="18" charset="0"/>
              <a:ea typeface="Times New Roman" panose="02020603050405020304" pitchFamily="18" charset="0"/>
            </a:endParaRPr>
          </a:p>
          <a:p>
            <a:pPr marL="0" indent="0">
              <a:buNone/>
            </a:pPr>
            <a:r>
              <a:rPr lang="en-US" sz="2400"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pPr marL="0" indent="0">
              <a:buNone/>
            </a:pPr>
            <a:r>
              <a:rPr lang="en-US" sz="2400" dirty="0">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3] When the nameplate is detected successfully and matches no one meaning it is a guest vehicle  which doesn’t exist in database </a:t>
            </a:r>
            <a:endParaRPr lang="en-IN" sz="2400" dirty="0">
              <a:effectLst/>
              <a:latin typeface="Times New Roman" panose="02020603050405020304" pitchFamily="18" charset="0"/>
              <a:ea typeface="Times New Roman" panose="02020603050405020304" pitchFamily="18" charset="0"/>
            </a:endParaRPr>
          </a:p>
          <a:p>
            <a:endParaRPr lang="en-IN" dirty="0"/>
          </a:p>
        </p:txBody>
      </p:sp>
      <p:pic>
        <p:nvPicPr>
          <p:cNvPr id="9218" name="Picture 2" descr="LPR Camera|License Plate Recognition|Milesight">
            <a:extLst>
              <a:ext uri="{FF2B5EF4-FFF2-40B4-BE49-F238E27FC236}">
                <a16:creationId xmlns:a16="http://schemas.microsoft.com/office/drawing/2014/main" id="{BCCF4514-4D3A-37CC-1A22-AF9354D9CA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50" t="5989" r="14182" b="716"/>
          <a:stretch/>
        </p:blipFill>
        <p:spPr bwMode="auto">
          <a:xfrm>
            <a:off x="7835569" y="111760"/>
            <a:ext cx="3401391" cy="2032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PR | ANPR Open Source Software | Innominds">
            <a:extLst>
              <a:ext uri="{FF2B5EF4-FFF2-40B4-BE49-F238E27FC236}">
                <a16:creationId xmlns:a16="http://schemas.microsoft.com/office/drawing/2014/main" id="{E9DEAFE7-6007-0B99-95DE-6FB7074E24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537" y="506051"/>
            <a:ext cx="2638664" cy="14392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88BA99-F518-F704-FA3A-146972CBD59F}"/>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22970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F4CF-4829-5B06-8C45-B54CBBCB85CD}"/>
              </a:ext>
            </a:extLst>
          </p:cNvPr>
          <p:cNvSpPr>
            <a:spLocks noGrp="1"/>
          </p:cNvSpPr>
          <p:nvPr>
            <p:ph type="title"/>
          </p:nvPr>
        </p:nvSpPr>
        <p:spPr/>
        <p:txBody>
          <a:bodyPr>
            <a:normAutofit fontScale="90000"/>
          </a:bodyPr>
          <a:lstStyle/>
          <a:p>
            <a:r>
              <a:rPr lang="en-US" sz="2700" u="sng" dirty="0">
                <a:effectLst/>
                <a:latin typeface="Times New Roman" panose="02020603050405020304" pitchFamily="18" charset="0"/>
                <a:ea typeface="Times New Roman" panose="02020603050405020304" pitchFamily="18" charset="0"/>
              </a:rPr>
              <a:t> </a:t>
            </a:r>
            <a:r>
              <a:rPr lang="en-US" sz="2700" dirty="0">
                <a:effectLst/>
                <a:latin typeface="Times New Roman" panose="02020603050405020304" pitchFamily="18" charset="0"/>
                <a:ea typeface="Times New Roman" panose="02020603050405020304" pitchFamily="18" charset="0"/>
              </a:rPr>
              <a:t>When the nameplate is detected successfully and matches with the student record</a:t>
            </a:r>
            <a:r>
              <a:rPr lang="en-US" sz="2700" u="sng" dirty="0">
                <a:effectLst/>
                <a:latin typeface="Times New Roman" panose="02020603050405020304" pitchFamily="18" charset="0"/>
                <a:ea typeface="Times New Roman" panose="02020603050405020304" pitchFamily="18" charset="0"/>
              </a:rPr>
              <a:t> in database </a:t>
            </a:r>
            <a:br>
              <a:rPr lang="en-IN" sz="44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F67BF60E-1E4B-BF3A-9529-A3934BA78B4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7CE0EC0-446E-DB03-FCB2-44FCCBE4E41A}"/>
              </a:ext>
            </a:extLst>
          </p:cNvPr>
          <p:cNvPicPr>
            <a:picLocks noChangeAspect="1"/>
          </p:cNvPicPr>
          <p:nvPr/>
        </p:nvPicPr>
        <p:blipFill>
          <a:blip r:embed="rId2"/>
          <a:stretch>
            <a:fillRect/>
          </a:stretch>
        </p:blipFill>
        <p:spPr>
          <a:xfrm>
            <a:off x="436881" y="1168400"/>
            <a:ext cx="10270956" cy="5689600"/>
          </a:xfrm>
          <a:prstGeom prst="rect">
            <a:avLst/>
          </a:prstGeom>
        </p:spPr>
      </p:pic>
      <p:pic>
        <p:nvPicPr>
          <p:cNvPr id="5" name="Picture 4">
            <a:extLst>
              <a:ext uri="{FF2B5EF4-FFF2-40B4-BE49-F238E27FC236}">
                <a16:creationId xmlns:a16="http://schemas.microsoft.com/office/drawing/2014/main" id="{6B3D0C8E-6EF2-F318-2DDB-9BE96A4DA515}"/>
              </a:ext>
            </a:extLst>
          </p:cNvPr>
          <p:cNvPicPr>
            <a:picLocks noChangeAspect="1"/>
          </p:cNvPicPr>
          <p:nvPr/>
        </p:nvPicPr>
        <p:blipFill rotWithShape="1">
          <a:blip r:embed="rId3"/>
          <a:srcRect l="10507" t="37487"/>
          <a:stretch/>
        </p:blipFill>
        <p:spPr>
          <a:xfrm>
            <a:off x="2682239" y="5049520"/>
            <a:ext cx="6057719" cy="1676400"/>
          </a:xfrm>
          <a:prstGeom prst="rect">
            <a:avLst/>
          </a:prstGeom>
        </p:spPr>
      </p:pic>
      <p:pic>
        <p:nvPicPr>
          <p:cNvPr id="6" name="Picture 5">
            <a:extLst>
              <a:ext uri="{FF2B5EF4-FFF2-40B4-BE49-F238E27FC236}">
                <a16:creationId xmlns:a16="http://schemas.microsoft.com/office/drawing/2014/main" id="{3FC3D1BA-AC56-6FB4-0FCE-F17F2E111F44}"/>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646056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B753-2A6C-1E3D-3245-17E9643453A4}"/>
              </a:ext>
            </a:extLst>
          </p:cNvPr>
          <p:cNvSpPr>
            <a:spLocks noGrp="1"/>
          </p:cNvSpPr>
          <p:nvPr>
            <p:ph type="title"/>
          </p:nvPr>
        </p:nvSpPr>
        <p:spPr/>
        <p:txBody>
          <a:bodyPr>
            <a:normAutofit fontScale="90000"/>
          </a:bodyPr>
          <a:lstStyle/>
          <a:p>
            <a:r>
              <a:rPr lang="en-US" sz="2700" dirty="0">
                <a:effectLst/>
                <a:latin typeface="Times New Roman" panose="02020603050405020304" pitchFamily="18" charset="0"/>
                <a:ea typeface="Times New Roman" panose="02020603050405020304" pitchFamily="18" charset="0"/>
              </a:rPr>
              <a:t>When the nameplate is detected and matches with the staff record in database </a:t>
            </a:r>
            <a:br>
              <a:rPr lang="en-IN" sz="44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DC12DF00-BA64-8845-4CC0-E98DD977A02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534CDA9-8ABE-C304-006E-670EDFD880E5}"/>
              </a:ext>
            </a:extLst>
          </p:cNvPr>
          <p:cNvPicPr>
            <a:picLocks noChangeAspect="1"/>
          </p:cNvPicPr>
          <p:nvPr/>
        </p:nvPicPr>
        <p:blipFill>
          <a:blip r:embed="rId2"/>
          <a:stretch>
            <a:fillRect/>
          </a:stretch>
        </p:blipFill>
        <p:spPr>
          <a:xfrm>
            <a:off x="690880" y="1191178"/>
            <a:ext cx="9872687" cy="5641248"/>
          </a:xfrm>
          <a:prstGeom prst="rect">
            <a:avLst/>
          </a:prstGeom>
        </p:spPr>
      </p:pic>
      <p:pic>
        <p:nvPicPr>
          <p:cNvPr id="5" name="Picture 4">
            <a:extLst>
              <a:ext uri="{FF2B5EF4-FFF2-40B4-BE49-F238E27FC236}">
                <a16:creationId xmlns:a16="http://schemas.microsoft.com/office/drawing/2014/main" id="{220A6013-F4B8-425A-2801-989FAC4A2987}"/>
              </a:ext>
            </a:extLst>
          </p:cNvPr>
          <p:cNvPicPr>
            <a:picLocks noChangeAspect="1"/>
          </p:cNvPicPr>
          <p:nvPr/>
        </p:nvPicPr>
        <p:blipFill rotWithShape="1">
          <a:blip r:embed="rId3"/>
          <a:srcRect t="28105" b="12914"/>
          <a:stretch/>
        </p:blipFill>
        <p:spPr>
          <a:xfrm>
            <a:off x="3464403" y="5666822"/>
            <a:ext cx="7099164" cy="1048937"/>
          </a:xfrm>
          <a:prstGeom prst="rect">
            <a:avLst/>
          </a:prstGeom>
        </p:spPr>
      </p:pic>
      <p:pic>
        <p:nvPicPr>
          <p:cNvPr id="6" name="Picture 5">
            <a:extLst>
              <a:ext uri="{FF2B5EF4-FFF2-40B4-BE49-F238E27FC236}">
                <a16:creationId xmlns:a16="http://schemas.microsoft.com/office/drawing/2014/main" id="{C471F509-B82E-5FAD-8C47-A9060A452170}"/>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2411093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C8F53-B504-405E-AFD9-F5BFF22DA883}"/>
              </a:ext>
            </a:extLst>
          </p:cNvPr>
          <p:cNvSpPr>
            <a:spLocks noGrp="1"/>
          </p:cNvSpPr>
          <p:nvPr>
            <p:ph type="title"/>
          </p:nvPr>
        </p:nvSpPr>
        <p:spPr/>
        <p:txBody>
          <a:bodyPr>
            <a:normAutofit fontScale="90000"/>
          </a:bodyPr>
          <a:lstStyle/>
          <a:p>
            <a:r>
              <a:rPr lang="en-US" sz="2700" dirty="0">
                <a:effectLst/>
                <a:latin typeface="Times New Roman" panose="02020603050405020304" pitchFamily="18" charset="0"/>
                <a:ea typeface="Times New Roman" panose="02020603050405020304" pitchFamily="18" charset="0"/>
              </a:rPr>
              <a:t>When the nameplate is detected successfully and matches no one meaning it is a guest vehicle  which doesn’t exist in database </a:t>
            </a:r>
            <a:br>
              <a:rPr lang="en-IN" sz="4400" dirty="0">
                <a:effectLst/>
                <a:latin typeface="Times New Roman" panose="02020603050405020304" pitchFamily="18" charset="0"/>
                <a:ea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87149349-4D15-F8FE-3C8E-86FA273AB1E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EA9D475-78A5-8D19-7006-EC6ADECC839C}"/>
              </a:ext>
            </a:extLst>
          </p:cNvPr>
          <p:cNvPicPr>
            <a:picLocks noChangeAspect="1"/>
          </p:cNvPicPr>
          <p:nvPr/>
        </p:nvPicPr>
        <p:blipFill>
          <a:blip r:embed="rId2"/>
          <a:stretch>
            <a:fillRect/>
          </a:stretch>
        </p:blipFill>
        <p:spPr>
          <a:xfrm>
            <a:off x="900068" y="1139129"/>
            <a:ext cx="9318967" cy="5415076"/>
          </a:xfrm>
          <a:prstGeom prst="rect">
            <a:avLst/>
          </a:prstGeom>
        </p:spPr>
      </p:pic>
      <p:pic>
        <p:nvPicPr>
          <p:cNvPr id="5" name="Picture 4">
            <a:extLst>
              <a:ext uri="{FF2B5EF4-FFF2-40B4-BE49-F238E27FC236}">
                <a16:creationId xmlns:a16="http://schemas.microsoft.com/office/drawing/2014/main" id="{C22A7854-AA85-1FB1-2818-3E1FDECDA8E2}"/>
              </a:ext>
            </a:extLst>
          </p:cNvPr>
          <p:cNvPicPr>
            <a:picLocks noChangeAspect="1"/>
          </p:cNvPicPr>
          <p:nvPr/>
        </p:nvPicPr>
        <p:blipFill>
          <a:blip r:embed="rId3"/>
          <a:stretch>
            <a:fillRect/>
          </a:stretch>
        </p:blipFill>
        <p:spPr>
          <a:xfrm>
            <a:off x="164591" y="4004468"/>
            <a:ext cx="5440453" cy="2756256"/>
          </a:xfrm>
          <a:prstGeom prst="rect">
            <a:avLst/>
          </a:prstGeom>
        </p:spPr>
      </p:pic>
      <p:pic>
        <p:nvPicPr>
          <p:cNvPr id="6" name="Picture 5">
            <a:extLst>
              <a:ext uri="{FF2B5EF4-FFF2-40B4-BE49-F238E27FC236}">
                <a16:creationId xmlns:a16="http://schemas.microsoft.com/office/drawing/2014/main" id="{245E99E0-58B7-3C2D-42B3-87241EF74B81}"/>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961342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8C95-AC8A-0A2F-8F57-6CAC855E28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DD1A22F-C378-C725-AFAD-A127F529B51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41EB977F-AC02-4B0F-310E-571BF0B23C33}"/>
              </a:ext>
            </a:extLst>
          </p:cNvPr>
          <p:cNvPicPr>
            <a:picLocks noChangeAspect="1"/>
          </p:cNvPicPr>
          <p:nvPr/>
        </p:nvPicPr>
        <p:blipFill rotWithShape="1">
          <a:blip r:embed="rId2"/>
          <a:srcRect r="7003"/>
          <a:stretch/>
        </p:blipFill>
        <p:spPr>
          <a:xfrm>
            <a:off x="0" y="55562"/>
            <a:ext cx="11257280" cy="6787725"/>
          </a:xfrm>
          <a:prstGeom prst="rect">
            <a:avLst/>
          </a:prstGeom>
        </p:spPr>
      </p:pic>
      <p:pic>
        <p:nvPicPr>
          <p:cNvPr id="4" name="Picture 3">
            <a:extLst>
              <a:ext uri="{FF2B5EF4-FFF2-40B4-BE49-F238E27FC236}">
                <a16:creationId xmlns:a16="http://schemas.microsoft.com/office/drawing/2014/main" id="{689AA619-FF70-9711-2A41-6ABC861EA16E}"/>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793059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859E-0F13-2C3A-A510-3BE9BC378EE3}"/>
              </a:ext>
            </a:extLst>
          </p:cNvPr>
          <p:cNvSpPr>
            <a:spLocks noGrp="1"/>
          </p:cNvSpPr>
          <p:nvPr>
            <p:ph type="title"/>
          </p:nvPr>
        </p:nvSpPr>
        <p:spPr/>
        <p:txBody>
          <a:bodyPr>
            <a:normAutofit/>
          </a:bodyPr>
          <a:lstStyle/>
          <a:p>
            <a:r>
              <a:rPr lang="en-US" sz="4800" b="1" dirty="0">
                <a:effectLst/>
                <a:latin typeface="Times New Roman" panose="02020603050405020304" pitchFamily="18" charset="0"/>
                <a:ea typeface="Times New Roman" panose="02020603050405020304" pitchFamily="18" charset="0"/>
              </a:rPr>
              <a:t>Drawbacks and limitations</a:t>
            </a:r>
            <a:endParaRPr lang="en-IN" sz="4800" dirty="0"/>
          </a:p>
        </p:txBody>
      </p:sp>
      <p:sp>
        <p:nvSpPr>
          <p:cNvPr id="3" name="Content Placeholder 2">
            <a:extLst>
              <a:ext uri="{FF2B5EF4-FFF2-40B4-BE49-F238E27FC236}">
                <a16:creationId xmlns:a16="http://schemas.microsoft.com/office/drawing/2014/main" id="{A48DAADE-B765-62B8-DEA6-D5D41BB3ED84}"/>
              </a:ext>
            </a:extLst>
          </p:cNvPr>
          <p:cNvSpPr>
            <a:spLocks noGrp="1"/>
          </p:cNvSpPr>
          <p:nvPr>
            <p:ph idx="1"/>
          </p:nvPr>
        </p:nvSpPr>
        <p:spPr/>
        <p:txBody>
          <a:bodyPr>
            <a:normAutofit/>
          </a:bodyPr>
          <a:lstStyle/>
          <a:p>
            <a:r>
              <a:rPr lang="en-US" sz="2400" dirty="0">
                <a:effectLst/>
                <a:latin typeface="Times New Roman" panose="02020603050405020304" pitchFamily="18" charset="0"/>
                <a:ea typeface="Times New Roman" panose="02020603050405020304" pitchFamily="18" charset="0"/>
              </a:rPr>
              <a:t>Vehicles headlights which maybe on during nighttime may affect the image recognition accuracy  and cameras autofocus not working properly may result in blurry images which are not suitable for the system to work.</a:t>
            </a:r>
          </a:p>
          <a:p>
            <a:r>
              <a:rPr lang="en-US" sz="2400" dirty="0">
                <a:effectLst/>
                <a:latin typeface="Times New Roman" panose="02020603050405020304" pitchFamily="18" charset="0"/>
                <a:ea typeface="Calibri" panose="020F0502020204030204" pitchFamily="34" charset="0"/>
                <a:cs typeface="Times New Roman" panose="02020603050405020304" pitchFamily="18" charset="0"/>
              </a:rPr>
              <a:t>Vehicle conditions also matter, i.e. the condition of the vehicle nameplate can really affect the result ,if the name plate is covered with dirt reading it will be really hard and almost no algorithm can find a way to read it .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2400" dirty="0"/>
          </a:p>
        </p:txBody>
      </p:sp>
      <p:pic>
        <p:nvPicPr>
          <p:cNvPr id="12290" name="Picture 2" descr="3,418 Drawbacks Images, Stock Photos &amp; Vectors | Shutterstock">
            <a:extLst>
              <a:ext uri="{FF2B5EF4-FFF2-40B4-BE49-F238E27FC236}">
                <a16:creationId xmlns:a16="http://schemas.microsoft.com/office/drawing/2014/main" id="{C691734F-DFE6-E334-D616-B3D410D8D8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7552" y="77799"/>
            <a:ext cx="2499360" cy="168226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riving a dirty car in Belarus is a traffic offense | VISOR PH">
            <a:extLst>
              <a:ext uri="{FF2B5EF4-FFF2-40B4-BE49-F238E27FC236}">
                <a16:creationId xmlns:a16="http://schemas.microsoft.com/office/drawing/2014/main" id="{A36F17CF-BD29-8731-E68E-EAE576B0D0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480" t="9732" r="4347" b="3689"/>
          <a:stretch/>
        </p:blipFill>
        <p:spPr bwMode="auto">
          <a:xfrm>
            <a:off x="8119872" y="4636963"/>
            <a:ext cx="2987040" cy="212053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02B1DFE5-730B-BA78-56E0-AA7A9B9DB0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530" b="11259"/>
          <a:stretch/>
        </p:blipFill>
        <p:spPr bwMode="auto">
          <a:xfrm>
            <a:off x="5414010" y="4636963"/>
            <a:ext cx="2459990" cy="2171712"/>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Pune: Action Against 283 People Who Wrote Names Like 'Dada', 'Nana' Etc On  Their Number Plates – Punekar News">
            <a:extLst>
              <a:ext uri="{FF2B5EF4-FFF2-40B4-BE49-F238E27FC236}">
                <a16:creationId xmlns:a16="http://schemas.microsoft.com/office/drawing/2014/main" id="{895C60A8-78A2-C554-5D6A-E592D77278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53" t="1037" r="-1" b="53469"/>
          <a:stretch/>
        </p:blipFill>
        <p:spPr bwMode="auto">
          <a:xfrm>
            <a:off x="1940560" y="4959181"/>
            <a:ext cx="3110230" cy="179832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D72D164-7AE3-E95A-CC1E-53B24E712E23}"/>
              </a:ext>
            </a:extLst>
          </p:cNvPr>
          <p:cNvPicPr>
            <a:picLocks noChangeAspect="1"/>
          </p:cNvPicPr>
          <p:nvPr/>
        </p:nvPicPr>
        <p:blipFill rotWithShape="1">
          <a:blip r:embed="rId6"/>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43146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635D521-6A02-139D-EE3E-7762B3170A6F}"/>
              </a:ext>
            </a:extLst>
          </p:cNvPr>
          <p:cNvSpPr>
            <a:spLocks noGrp="1"/>
          </p:cNvSpPr>
          <p:nvPr>
            <p:ph type="title"/>
          </p:nvPr>
        </p:nvSpPr>
        <p:spPr/>
        <p:txBody>
          <a:bodyPr/>
          <a:lstStyle/>
          <a:p>
            <a:r>
              <a:rPr lang="en-IN" dirty="0"/>
              <a:t>Work responsibilities </a:t>
            </a:r>
          </a:p>
        </p:txBody>
      </p:sp>
      <p:sp>
        <p:nvSpPr>
          <p:cNvPr id="8" name="Content Placeholder 7">
            <a:extLst>
              <a:ext uri="{FF2B5EF4-FFF2-40B4-BE49-F238E27FC236}">
                <a16:creationId xmlns:a16="http://schemas.microsoft.com/office/drawing/2014/main" id="{37007E3B-FD98-40D7-D107-99510248B5F3}"/>
              </a:ext>
            </a:extLst>
          </p:cNvPr>
          <p:cNvSpPr>
            <a:spLocks noGrp="1"/>
          </p:cNvSpPr>
          <p:nvPr>
            <p:ph idx="1"/>
          </p:nvPr>
        </p:nvSpPr>
        <p:spPr>
          <a:xfrm>
            <a:off x="1261872" y="1828800"/>
            <a:ext cx="8595360" cy="4572000"/>
          </a:xfrm>
        </p:spPr>
        <p:txBody>
          <a:bodyPr>
            <a:noAutofit/>
          </a:bodyPr>
          <a:lstStyle/>
          <a:p>
            <a:r>
              <a:rPr lang="en-IN" sz="2400" dirty="0">
                <a:solidFill>
                  <a:srgbClr val="002060"/>
                </a:solidFill>
              </a:rPr>
              <a:t>Front end development: </a:t>
            </a:r>
            <a:r>
              <a:rPr lang="en-IN" sz="2400" dirty="0"/>
              <a:t>Harsh Rajput (26304)</a:t>
            </a:r>
          </a:p>
          <a:p>
            <a:endParaRPr lang="en-IN" sz="2400" dirty="0"/>
          </a:p>
          <a:p>
            <a:pPr marL="0" indent="0">
              <a:buNone/>
            </a:pPr>
            <a:endParaRPr lang="en-IN" sz="2400" dirty="0"/>
          </a:p>
          <a:p>
            <a:r>
              <a:rPr lang="en-IN" sz="2400" dirty="0">
                <a:solidFill>
                  <a:srgbClr val="002060"/>
                </a:solidFill>
              </a:rPr>
              <a:t>Backend database and database architecture: </a:t>
            </a:r>
            <a:r>
              <a:rPr lang="en-IN" sz="2400" dirty="0"/>
              <a:t>Neha Shinge (226368)</a:t>
            </a:r>
          </a:p>
          <a:p>
            <a:endParaRPr lang="en-IN" sz="2400" dirty="0"/>
          </a:p>
          <a:p>
            <a:endParaRPr lang="en-IN" sz="2400" dirty="0"/>
          </a:p>
          <a:p>
            <a:r>
              <a:rPr lang="en-IN" sz="2400" dirty="0">
                <a:solidFill>
                  <a:srgbClr val="002060"/>
                </a:solidFill>
              </a:rPr>
              <a:t>Python algorithm and image processing : </a:t>
            </a:r>
            <a:r>
              <a:rPr lang="en-IN" sz="2400" dirty="0"/>
              <a:t>Om Patil (226363) </a:t>
            </a:r>
          </a:p>
        </p:txBody>
      </p:sp>
      <p:pic>
        <p:nvPicPr>
          <p:cNvPr id="20482" name="Picture 2" descr="White web design and front end development icon Vector Image">
            <a:extLst>
              <a:ext uri="{FF2B5EF4-FFF2-40B4-BE49-F238E27FC236}">
                <a16:creationId xmlns:a16="http://schemas.microsoft.com/office/drawing/2014/main" id="{E60D62DF-3D83-DB3F-840A-DC9B0AB016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9" r="1149" b="12766"/>
          <a:stretch/>
        </p:blipFill>
        <p:spPr bwMode="auto">
          <a:xfrm>
            <a:off x="163463" y="1691322"/>
            <a:ext cx="765671" cy="721360"/>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Amazon Database Logo PNG Transparent &amp; SVG Vector - Freebie Supply">
            <a:extLst>
              <a:ext uri="{FF2B5EF4-FFF2-40B4-BE49-F238E27FC236}">
                <a16:creationId xmlns:a16="http://schemas.microsoft.com/office/drawing/2014/main" id="{8A1D0EEF-DA39-2CC0-39CE-5546576D8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21" y="342900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Anpr license number plate recognition with camera using python by Ayazus213  | Fiverr">
            <a:extLst>
              <a:ext uri="{FF2B5EF4-FFF2-40B4-BE49-F238E27FC236}">
                <a16:creationId xmlns:a16="http://schemas.microsoft.com/office/drawing/2014/main" id="{4283C21E-CF88-BE4E-95E6-37991C039E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197" t="30618" r="40744" b="6426"/>
          <a:stretch/>
        </p:blipFill>
        <p:spPr bwMode="auto">
          <a:xfrm>
            <a:off x="257621" y="5326867"/>
            <a:ext cx="898428" cy="685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490" name="Picture 10" descr="Online/Cloud-based Automatic Number Plate Recognition, For Windows at Rs  95000 in Hyderabad">
            <a:extLst>
              <a:ext uri="{FF2B5EF4-FFF2-40B4-BE49-F238E27FC236}">
                <a16:creationId xmlns:a16="http://schemas.microsoft.com/office/drawing/2014/main" id="{DCCB2E2F-4F91-22E1-BBD8-4347312CF5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306" t="18817" r="11813" b="29140"/>
          <a:stretch/>
        </p:blipFill>
        <p:spPr bwMode="auto">
          <a:xfrm>
            <a:off x="6888479" y="91440"/>
            <a:ext cx="4293043" cy="14799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26E29D0-63B8-ED66-A05B-4CBCAE87AEF5}"/>
              </a:ext>
            </a:extLst>
          </p:cNvPr>
          <p:cNvPicPr>
            <a:picLocks noChangeAspect="1"/>
          </p:cNvPicPr>
          <p:nvPr/>
        </p:nvPicPr>
        <p:blipFill rotWithShape="1">
          <a:blip r:embed="rId6"/>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461765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5449D-52AF-452C-8980-9EF80A49FFD0}"/>
              </a:ext>
            </a:extLst>
          </p:cNvPr>
          <p:cNvSpPr>
            <a:spLocks noGrp="1"/>
          </p:cNvSpPr>
          <p:nvPr>
            <p:ph type="title"/>
          </p:nvPr>
        </p:nvSpPr>
        <p:spPr/>
        <p:txBody>
          <a:bodyPr>
            <a:normAutofit/>
          </a:bodyPr>
          <a:lstStyle/>
          <a:p>
            <a:r>
              <a:rPr lang="en-US" sz="4800" b="1" dirty="0">
                <a:effectLst/>
                <a:latin typeface="Times New Roman" panose="02020603050405020304" pitchFamily="18" charset="0"/>
                <a:ea typeface="Times New Roman" panose="02020603050405020304" pitchFamily="18" charset="0"/>
              </a:rPr>
              <a:t>Future enhancement and conclusion</a:t>
            </a:r>
            <a:endParaRPr lang="en-IN" sz="4800" dirty="0"/>
          </a:p>
        </p:txBody>
      </p:sp>
      <p:sp>
        <p:nvSpPr>
          <p:cNvPr id="3" name="Content Placeholder 2">
            <a:extLst>
              <a:ext uri="{FF2B5EF4-FFF2-40B4-BE49-F238E27FC236}">
                <a16:creationId xmlns:a16="http://schemas.microsoft.com/office/drawing/2014/main" id="{82337078-3E8A-F05B-1199-C2760176087F}"/>
              </a:ext>
            </a:extLst>
          </p:cNvPr>
          <p:cNvSpPr>
            <a:spLocks noGrp="1"/>
          </p:cNvSpPr>
          <p:nvPr>
            <p:ph idx="1"/>
          </p:nvPr>
        </p:nvSpPr>
        <p:spPr/>
        <p:txBody>
          <a:bodyPr>
            <a:normAutofit/>
          </a:bodyPr>
          <a:lstStyle/>
          <a:p>
            <a:r>
              <a:rPr lang="en-US" sz="2400" dirty="0">
                <a:effectLst/>
                <a:latin typeface="Times New Roman" panose="02020603050405020304" pitchFamily="18" charset="0"/>
                <a:ea typeface="Times New Roman" panose="02020603050405020304" pitchFamily="18" charset="0"/>
              </a:rPr>
              <a:t>We aim to add available parking space tracking which will alert the system when parking capacity has reached to its max limit and in order to have a control during crowded hours dynamically change the pricing based on the number of vehicles and day automatically.</a:t>
            </a:r>
            <a:endParaRPr lang="en-IN" sz="2400" dirty="0"/>
          </a:p>
        </p:txBody>
      </p:sp>
      <p:pic>
        <p:nvPicPr>
          <p:cNvPr id="21506" name="Picture 2" descr="Human Resource Enhancement Isometric Icon Vector Illustration Stock Vector  - Illustration of isometric, black: 185729720">
            <a:extLst>
              <a:ext uri="{FF2B5EF4-FFF2-40B4-BE49-F238E27FC236}">
                <a16:creationId xmlns:a16="http://schemas.microsoft.com/office/drawing/2014/main" id="{6AEF9071-9355-6E1B-9E25-0B229B0A6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1880" y="196088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769FE1-2454-E090-FFCE-AA8A531928C1}"/>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2337403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30BF-40CF-BCC1-CF7F-2DEA2A491F4A}"/>
              </a:ext>
            </a:extLst>
          </p:cNvPr>
          <p:cNvSpPr>
            <a:spLocks noGrp="1"/>
          </p:cNvSpPr>
          <p:nvPr>
            <p:ph type="title"/>
          </p:nvPr>
        </p:nvSpPr>
        <p:spPr/>
        <p:txBody>
          <a:bodyPr/>
          <a:lstStyle/>
          <a:p>
            <a:r>
              <a:rPr lang="en-US" sz="4000" b="1" u="sng" dirty="0">
                <a:effectLst/>
                <a:latin typeface="Times New Roman" panose="02020603050405020304" pitchFamily="18" charset="0"/>
                <a:ea typeface="Calibri" panose="020F0502020204030204" pitchFamily="34" charset="0"/>
                <a:cs typeface="Times New Roman" panose="02020603050405020304" pitchFamily="18" charset="0"/>
              </a:rPr>
              <a:t>Bibliography</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D9B1D61-C706-0BFE-7020-A59708C3638E}"/>
              </a:ext>
            </a:extLst>
          </p:cNvPr>
          <p:cNvSpPr>
            <a:spLocks noGrp="1"/>
          </p:cNvSpPr>
          <p:nvPr>
            <p:ph idx="1"/>
          </p:nvPr>
        </p:nvSpPr>
        <p:spPr>
          <a:xfrm>
            <a:off x="1261872" y="1828800"/>
            <a:ext cx="9692640" cy="4663439"/>
          </a:xfrm>
        </p:spPr>
        <p:txBody>
          <a:bodyPr>
            <a:normAutofit fontScale="85000" lnSpcReduction="10000"/>
          </a:bodyPr>
          <a:lstStyle/>
          <a:p>
            <a:pPr marL="342900" lvl="0" indent="-342900">
              <a:lnSpc>
                <a:spcPct val="115000"/>
              </a:lnSpc>
              <a:buFont typeface="Wingdings" panose="05000000000000000000" pitchFamily="2" charset="2"/>
              <a:buChar char=""/>
            </a:pPr>
            <a:r>
              <a:rPr lang="en-US" sz="1800" u="sng"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https://www.geeksforgeeks.org/image-processing-in-python-scaling-rotating-shifting-and-edge-detection/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74320" indent="0">
              <a:lnSpc>
                <a:spcPct val="115000"/>
              </a:lnSpc>
              <a:buNone/>
            </a:pP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800" u="sng"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hlinkClick r:id="rId3"/>
              </a:rPr>
              <a:t>https://docs.opencv.org/3.4/db/d28/tutorial_cascade_classifier.html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74320" indent="0">
              <a:lnSpc>
                <a:spcPct val="115000"/>
              </a:lnSpc>
              <a:buNone/>
            </a:pP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https://www.analyticsvidhya.com/blog/2021/09/a-beginners-guide-to-image-processing-with-opencv-and-python/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74320" indent="0">
              <a:lnSpc>
                <a:spcPct val="115000"/>
              </a:lnSpc>
              <a:buNone/>
            </a:pP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buFont typeface="Wingdings" panose="05000000000000000000" pitchFamily="2" charset="2"/>
              <a:buChar char=""/>
            </a:pP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https://techvidvan.com/tutorials/python-project-license-number-plate-recognition/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74320" indent="0">
              <a:lnSpc>
                <a:spcPct val="115000"/>
              </a:lnSpc>
              <a:buNone/>
            </a:pPr>
            <a:r>
              <a:rPr lang="en-US" sz="1800" dirty="0">
                <a:solidFill>
                  <a:srgbClr val="4472C4"/>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pP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https://www.section.io/engineering-education/license-plate-detection-and-recognition-using-opencv-and-pytesseract/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16386" name="Picture 2" descr="Reference - Free professions and jobs icons">
            <a:extLst>
              <a:ext uri="{FF2B5EF4-FFF2-40B4-BE49-F238E27FC236}">
                <a16:creationId xmlns:a16="http://schemas.microsoft.com/office/drawing/2014/main" id="{28534A41-1A46-0B1D-733D-B2FF4943C9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9648" y="365760"/>
            <a:ext cx="13004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DAC0AA-5D51-1512-B8F2-C1AE10B0BF1E}"/>
              </a:ext>
            </a:extLst>
          </p:cNvPr>
          <p:cNvPicPr>
            <a:picLocks noChangeAspect="1"/>
          </p:cNvPicPr>
          <p:nvPr/>
        </p:nvPicPr>
        <p:blipFill rotWithShape="1">
          <a:blip r:embed="rId7"/>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000744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9259B-EF86-E62C-7142-B9C0598326A0}"/>
              </a:ext>
            </a:extLst>
          </p:cNvPr>
          <p:cNvSpPr>
            <a:spLocks noGrp="1"/>
          </p:cNvSpPr>
          <p:nvPr>
            <p:ph type="title"/>
          </p:nvPr>
        </p:nvSpPr>
        <p:spPr>
          <a:xfrm>
            <a:off x="1261872" y="365760"/>
            <a:ext cx="9692640" cy="3332480"/>
          </a:xfrm>
        </p:spPr>
        <p:txBody>
          <a:bodyPr>
            <a:normAutofit/>
          </a:bodyPr>
          <a:lstStyle/>
          <a:p>
            <a:pPr algn="ctr"/>
            <a:r>
              <a:rPr lang="en-IN" sz="6600" dirty="0"/>
              <a:t>Thankyou</a:t>
            </a:r>
          </a:p>
        </p:txBody>
      </p:sp>
      <p:sp>
        <p:nvSpPr>
          <p:cNvPr id="3" name="Content Placeholder 2">
            <a:extLst>
              <a:ext uri="{FF2B5EF4-FFF2-40B4-BE49-F238E27FC236}">
                <a16:creationId xmlns:a16="http://schemas.microsoft.com/office/drawing/2014/main" id="{DAF2F670-688A-0B58-5D0A-99AC981002EC}"/>
              </a:ext>
            </a:extLst>
          </p:cNvPr>
          <p:cNvSpPr>
            <a:spLocks noGrp="1"/>
          </p:cNvSpPr>
          <p:nvPr>
            <p:ph idx="1"/>
          </p:nvPr>
        </p:nvSpPr>
        <p:spPr>
          <a:xfrm>
            <a:off x="1261872" y="4846320"/>
            <a:ext cx="119888" cy="1333817"/>
          </a:xfrm>
        </p:spPr>
        <p:txBody>
          <a:bodyPr>
            <a:normAutofit/>
          </a:bodyPr>
          <a:lstStyle/>
          <a:p>
            <a:endParaRPr lang="en-IN" sz="3600" dirty="0"/>
          </a:p>
        </p:txBody>
      </p:sp>
      <p:pic>
        <p:nvPicPr>
          <p:cNvPr id="16386" name="Picture 2" descr="Car License Plate Detection | Kaggle">
            <a:extLst>
              <a:ext uri="{FF2B5EF4-FFF2-40B4-BE49-F238E27FC236}">
                <a16:creationId xmlns:a16="http://schemas.microsoft.com/office/drawing/2014/main" id="{18179C68-9F60-2831-1231-8D400DF6F0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 y="2590641"/>
            <a:ext cx="12192000" cy="2560637"/>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401,648 Thank You Images, Stock Photos &amp; Vectors | Shutterstock">
            <a:extLst>
              <a:ext uri="{FF2B5EF4-FFF2-40B4-BE49-F238E27FC236}">
                <a16:creationId xmlns:a16="http://schemas.microsoft.com/office/drawing/2014/main" id="{EB9F7AD0-D8C6-245A-3E0C-75F4D5CDBB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66" b="27333"/>
          <a:stretch/>
        </p:blipFill>
        <p:spPr bwMode="auto">
          <a:xfrm>
            <a:off x="4653280" y="3751053"/>
            <a:ext cx="2824480" cy="6737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D466A2A-AC71-B2A5-8FDF-ADC73B9D1A5B}"/>
              </a:ext>
            </a:extLst>
          </p:cNvPr>
          <p:cNvPicPr>
            <a:picLocks noChangeAspect="1"/>
          </p:cNvPicPr>
          <p:nvPr/>
        </p:nvPicPr>
        <p:blipFill rotWithShape="1">
          <a:blip r:embed="rId4"/>
          <a:srcRect t="36551" r="2042" b="35260"/>
          <a:stretch/>
        </p:blipFill>
        <p:spPr>
          <a:xfrm>
            <a:off x="3152320" y="0"/>
            <a:ext cx="4693641" cy="2402442"/>
          </a:xfrm>
          <a:prstGeom prst="rect">
            <a:avLst/>
          </a:prstGeom>
        </p:spPr>
      </p:pic>
    </p:spTree>
    <p:extLst>
      <p:ext uri="{BB962C8B-B14F-4D97-AF65-F5344CB8AC3E}">
        <p14:creationId xmlns:p14="http://schemas.microsoft.com/office/powerpoint/2010/main" val="3128408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451CB-D147-F412-10D6-08CC1CE2F76E}"/>
              </a:ext>
            </a:extLst>
          </p:cNvPr>
          <p:cNvSpPr>
            <a:spLocks noGrp="1"/>
          </p:cNvSpPr>
          <p:nvPr>
            <p:ph type="title"/>
          </p:nvPr>
        </p:nvSpPr>
        <p:spPr/>
        <p:txBody>
          <a:bodyPr>
            <a:normAutofit/>
          </a:bodyPr>
          <a:lstStyle/>
          <a:p>
            <a:r>
              <a:rPr lang="en-US" sz="4800" b="1" dirty="0">
                <a:effectLst/>
                <a:latin typeface="Times New Roman" panose="02020603050405020304" pitchFamily="18" charset="0"/>
                <a:ea typeface="Times New Roman" panose="02020603050405020304" pitchFamily="18" charset="0"/>
              </a:rPr>
              <a:t>Existing system:</a:t>
            </a:r>
            <a:endParaRPr lang="en-IN" sz="4800" dirty="0"/>
          </a:p>
        </p:txBody>
      </p:sp>
      <p:sp>
        <p:nvSpPr>
          <p:cNvPr id="3" name="Content Placeholder 2">
            <a:extLst>
              <a:ext uri="{FF2B5EF4-FFF2-40B4-BE49-F238E27FC236}">
                <a16:creationId xmlns:a16="http://schemas.microsoft.com/office/drawing/2014/main" id="{00941628-84A9-03A1-F828-10D62D1794B5}"/>
              </a:ext>
            </a:extLst>
          </p:cNvPr>
          <p:cNvSpPr>
            <a:spLocks noGrp="1"/>
          </p:cNvSpPr>
          <p:nvPr>
            <p:ph idx="1"/>
          </p:nvPr>
        </p:nvSpPr>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 </a:t>
            </a:r>
            <a:r>
              <a:rPr lang="en-US" sz="2400" dirty="0">
                <a:solidFill>
                  <a:srgbClr val="000000"/>
                </a:solidFill>
                <a:effectLst/>
                <a:latin typeface="Times New Roman" panose="02020603050405020304" pitchFamily="18" charset="0"/>
                <a:ea typeface="Times New Roman" panose="02020603050405020304" pitchFamily="18" charset="0"/>
              </a:rPr>
              <a:t>In the </a:t>
            </a:r>
            <a:r>
              <a:rPr lang="en-US" sz="2400" dirty="0">
                <a:solidFill>
                  <a:srgbClr val="222222"/>
                </a:solidFill>
                <a:effectLst/>
                <a:latin typeface="Times New Roman" panose="02020603050405020304" pitchFamily="18" charset="0"/>
                <a:ea typeface="Times New Roman" panose="02020603050405020304" pitchFamily="18" charset="0"/>
              </a:rPr>
              <a:t>existing system comprises of a total human driven manual mechanism of collecting vehicle parking fees and manually noting down the entries.</a:t>
            </a:r>
            <a:endParaRPr lang="en-IN" sz="2400" dirty="0">
              <a:effectLst/>
              <a:latin typeface="Times New Roman" panose="02020603050405020304" pitchFamily="18" charset="0"/>
              <a:ea typeface="Times New Roman" panose="02020603050405020304" pitchFamily="18" charset="0"/>
            </a:endParaRPr>
          </a:p>
          <a:p>
            <a:r>
              <a:rPr lang="en-US" sz="2400" dirty="0">
                <a:solidFill>
                  <a:srgbClr val="222222"/>
                </a:solidFill>
                <a:effectLst/>
                <a:latin typeface="Times New Roman" panose="02020603050405020304" pitchFamily="18" charset="0"/>
                <a:ea typeface="Times New Roman" panose="02020603050405020304" pitchFamily="18" charset="0"/>
              </a:rPr>
              <a:t>In The current system a vehicle will arrive at the gate and at the time of arrival the vehicle owner will be told to pay the parking fee, as the gate guard is unaware if the vehicle owner is a student or faculty or guest, he will have to ask the vehicle owner that information and based on that charge him/</a:t>
            </a:r>
            <a:r>
              <a:rPr lang="en-US" sz="2400" dirty="0" err="1">
                <a:solidFill>
                  <a:srgbClr val="222222"/>
                </a:solidFill>
                <a:effectLst/>
                <a:latin typeface="Times New Roman" panose="02020603050405020304" pitchFamily="18" charset="0"/>
                <a:ea typeface="Times New Roman" panose="02020603050405020304" pitchFamily="18" charset="0"/>
              </a:rPr>
              <a:t>her.Post</a:t>
            </a:r>
            <a:r>
              <a:rPr lang="en-US" sz="2400" dirty="0">
                <a:solidFill>
                  <a:srgbClr val="222222"/>
                </a:solidFill>
                <a:effectLst/>
                <a:latin typeface="Times New Roman" panose="02020603050405020304" pitchFamily="18" charset="0"/>
                <a:ea typeface="Times New Roman" panose="02020603050405020304" pitchFamily="18" charset="0"/>
              </a:rPr>
              <a:t> that the vehicle will granted entry and permitted to park.</a:t>
            </a:r>
            <a:endParaRPr lang="en-IN" sz="2400" dirty="0"/>
          </a:p>
        </p:txBody>
      </p:sp>
      <p:pic>
        <p:nvPicPr>
          <p:cNvPr id="1026" name="Picture 2" descr="Parking Management System">
            <a:extLst>
              <a:ext uri="{FF2B5EF4-FFF2-40B4-BE49-F238E27FC236}">
                <a16:creationId xmlns:a16="http://schemas.microsoft.com/office/drawing/2014/main" id="{6FB630C2-9F2A-DFE7-E2F2-FC9B43710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590" y="4931172"/>
            <a:ext cx="3681330" cy="18099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785D583-27DF-CB7C-539B-F3BC69ABFFD7}"/>
              </a:ext>
            </a:extLst>
          </p:cNvPr>
          <p:cNvPicPr>
            <a:picLocks noChangeAspect="1"/>
          </p:cNvPicPr>
          <p:nvPr/>
        </p:nvPicPr>
        <p:blipFill rotWithShape="1">
          <a:blip r:embed="rId3"/>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1796217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179C-F1F6-E452-4D63-F73A0E6A16DC}"/>
              </a:ext>
            </a:extLst>
          </p:cNvPr>
          <p:cNvSpPr>
            <a:spLocks noGrp="1"/>
          </p:cNvSpPr>
          <p:nvPr>
            <p:ph type="title"/>
          </p:nvPr>
        </p:nvSpPr>
        <p:spPr>
          <a:xfrm>
            <a:off x="1599514" y="365760"/>
            <a:ext cx="9354997" cy="1325562"/>
          </a:xfrm>
        </p:spPr>
        <p:txBody>
          <a:bodyPr>
            <a:normAutofit fontScale="90000"/>
          </a:bodyPr>
          <a:lstStyle/>
          <a:p>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Need of the System</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A8CEDF97-E05B-B3D3-8F09-7B310AAF18A8}"/>
              </a:ext>
            </a:extLst>
          </p:cNvPr>
          <p:cNvSpPr>
            <a:spLocks noGrp="1"/>
          </p:cNvSpPr>
          <p:nvPr>
            <p:ph idx="1"/>
          </p:nvPr>
        </p:nvSpPr>
        <p:spPr>
          <a:xfrm>
            <a:off x="365760" y="1310640"/>
            <a:ext cx="10099040" cy="5364480"/>
          </a:xfrm>
        </p:spPr>
        <p:txBody>
          <a:bodyPr>
            <a:normAutofit fontScale="85000" lnSpcReduction="20000"/>
          </a:bodyPr>
          <a:lstStyle/>
          <a:p>
            <a:pPr marL="560070" indent="-285750" algn="just">
              <a:lnSpc>
                <a:spcPct val="115000"/>
              </a:lnSpc>
              <a:spcAft>
                <a:spcPts val="1000"/>
              </a:spcAft>
            </a:pPr>
            <a:r>
              <a:rPr lang="en-US" sz="2400" dirty="0">
                <a:solidFill>
                  <a:srgbClr val="222222"/>
                </a:solidFill>
                <a:effectLst/>
                <a:latin typeface="Times New Roman" panose="02020603050405020304" pitchFamily="18" charset="0"/>
                <a:ea typeface="Calibri" panose="020F0502020204030204" pitchFamily="34" charset="0"/>
                <a:cs typeface="Times New Roman" panose="02020603050405020304" pitchFamily="18" charset="0"/>
              </a:rPr>
              <a:t>Our designed system is a major improvement requirement to almost all parking systems because our system automates almost the entire process ensuring that no one can cheat the system resulting in giving optimal profit and very high amount of security which the conventional system lacked.</a:t>
            </a:r>
          </a:p>
          <a:p>
            <a:pPr marL="560070" indent="-285750" algn="just">
              <a:lnSpc>
                <a:spcPct val="115000"/>
              </a:lnSpc>
              <a:spcAft>
                <a:spcPts val="10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Our system is designed to be flexible so that with little tweaks it can be accommodated for any applications ranging from mall parking to hospitals and even high security stand areas like VIP parking spaces. </a:t>
            </a:r>
          </a:p>
          <a:p>
            <a:pPr marL="560070" indent="-285750" algn="just">
              <a:lnSpc>
                <a:spcPct val="115000"/>
              </a:lnSpc>
              <a:spcAft>
                <a:spcPts val="10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Our system will benefit both the client by ensuring maximum profit and also the vehicle owner by ensuring security and proof being maintained about his/her in and outs and vehicle timestamp information. </a:t>
            </a:r>
          </a:p>
          <a:p>
            <a:pPr marL="560070" indent="-285750" algn="just">
              <a:lnSpc>
                <a:spcPct val="115000"/>
              </a:lnSpc>
              <a:spcAft>
                <a:spcPts val="1000"/>
              </a:spcAft>
            </a:pPr>
            <a:endParaRPr lang="en-IN" sz="2400" dirty="0">
              <a:effectLst/>
              <a:latin typeface="Times New Roman" panose="02020603050405020304" pitchFamily="18" charset="0"/>
              <a:ea typeface="Times New Roman" panose="02020603050405020304" pitchFamily="18" charset="0"/>
            </a:endParaRPr>
          </a:p>
          <a:p>
            <a:pPr marL="560070" indent="-285750" algn="just">
              <a:lnSpc>
                <a:spcPct val="115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sz="1800" dirty="0">
                <a:effectLst/>
                <a:latin typeface="Times New Roman" panose="02020603050405020304" pitchFamily="18" charset="0"/>
                <a:ea typeface="Times New Roman" panose="02020603050405020304" pitchFamily="18" charset="0"/>
              </a:rPr>
              <a:t>       </a:t>
            </a:r>
            <a:endParaRPr lang="en-IN" dirty="0"/>
          </a:p>
        </p:txBody>
      </p:sp>
      <p:pic>
        <p:nvPicPr>
          <p:cNvPr id="3074" name="Picture 2" descr="Smart Cities Need Smart Parking-Raghav Chandra - BW Businessworld">
            <a:extLst>
              <a:ext uri="{FF2B5EF4-FFF2-40B4-BE49-F238E27FC236}">
                <a16:creationId xmlns:a16="http://schemas.microsoft.com/office/drawing/2014/main" id="{717DA2E0-180F-A501-A18B-74CF82B20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6785" y="0"/>
            <a:ext cx="2648234" cy="143065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marter parking for better cities | Mint">
            <a:extLst>
              <a:ext uri="{FF2B5EF4-FFF2-40B4-BE49-F238E27FC236}">
                <a16:creationId xmlns:a16="http://schemas.microsoft.com/office/drawing/2014/main" id="{0F4DFCB6-9AE7-C1C3-541B-C0873D5D6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6020" y="4663440"/>
            <a:ext cx="3017520"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Panchkula: 5 cases of vehicle theft filed in 3 days | Chandigarh News, The  Indian Express">
            <a:extLst>
              <a:ext uri="{FF2B5EF4-FFF2-40B4-BE49-F238E27FC236}">
                <a16:creationId xmlns:a16="http://schemas.microsoft.com/office/drawing/2014/main" id="{9E94D32F-5A4B-FCC4-1D63-4335750CE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7840" y="4663440"/>
            <a:ext cx="3322176" cy="201168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vealed: Wolverhampton named high on car crime blacklist | Express &amp; Star">
            <a:extLst>
              <a:ext uri="{FF2B5EF4-FFF2-40B4-BE49-F238E27FC236}">
                <a16:creationId xmlns:a16="http://schemas.microsoft.com/office/drawing/2014/main" id="{B8685068-5309-93D0-7508-B059A867F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7650" y="5077407"/>
            <a:ext cx="2119630" cy="14148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D78398-1908-1331-49B0-F6C299AD6083}"/>
              </a:ext>
            </a:extLst>
          </p:cNvPr>
          <p:cNvPicPr>
            <a:picLocks noChangeAspect="1"/>
          </p:cNvPicPr>
          <p:nvPr/>
        </p:nvPicPr>
        <p:blipFill rotWithShape="1">
          <a:blip r:embed="rId6"/>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468555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2DEB2-1B48-919F-0875-1E47661C637F}"/>
              </a:ext>
            </a:extLst>
          </p:cNvPr>
          <p:cNvSpPr>
            <a:spLocks noGrp="1"/>
          </p:cNvSpPr>
          <p:nvPr>
            <p:ph type="title"/>
          </p:nvPr>
        </p:nvSpPr>
        <p:spPr/>
        <p:txBody>
          <a:bodyPr>
            <a:normAutofit/>
          </a:bodyPr>
          <a:lstStyle/>
          <a:p>
            <a:r>
              <a:rPr lang="en-US" sz="4800" b="1" dirty="0">
                <a:effectLst/>
                <a:latin typeface="Times New Roman" panose="02020603050405020304" pitchFamily="18" charset="0"/>
                <a:ea typeface="Times New Roman" panose="02020603050405020304" pitchFamily="18" charset="0"/>
              </a:rPr>
              <a:t>Overview of the project</a:t>
            </a:r>
            <a:endParaRPr lang="en-IN" sz="4800" dirty="0"/>
          </a:p>
        </p:txBody>
      </p:sp>
      <p:sp>
        <p:nvSpPr>
          <p:cNvPr id="3" name="Content Placeholder 2">
            <a:extLst>
              <a:ext uri="{FF2B5EF4-FFF2-40B4-BE49-F238E27FC236}">
                <a16:creationId xmlns:a16="http://schemas.microsoft.com/office/drawing/2014/main" id="{CAAB5899-780E-4A31-2ECD-64D3CFFF37CF}"/>
              </a:ext>
            </a:extLst>
          </p:cNvPr>
          <p:cNvSpPr>
            <a:spLocks noGrp="1"/>
          </p:cNvSpPr>
          <p:nvPr>
            <p:ph idx="1"/>
          </p:nvPr>
        </p:nvSpPr>
        <p:spPr/>
        <p:txBody>
          <a:bodyPr>
            <a:normAutofit lnSpcReduction="10000"/>
          </a:bodyPr>
          <a:lstStyle/>
          <a:p>
            <a:pPr>
              <a:lnSpc>
                <a:spcPct val="115000"/>
              </a:lnSpc>
            </a:pPr>
            <a:r>
              <a:rPr lang="en-US" sz="1800" dirty="0">
                <a:effectLst/>
                <a:latin typeface="Times New Roman" panose="02020603050405020304" pitchFamily="18" charset="0"/>
                <a:ea typeface="Times New Roman" panose="02020603050405020304" pitchFamily="18" charset="0"/>
              </a:rPr>
              <a:t>Our project works by scanning a vehicle that arrives at the entry and detecting its nameplate and the drivers identity card . Post that it will extract the text within that </a:t>
            </a:r>
            <a:r>
              <a:rPr lang="en-US" sz="1800" dirty="0" err="1">
                <a:effectLst/>
                <a:latin typeface="Times New Roman" panose="02020603050405020304" pitchFamily="18" charset="0"/>
                <a:ea typeface="Times New Roman" panose="02020603050405020304" pitchFamily="18" charset="0"/>
              </a:rPr>
              <a:t>nameplate,id</a:t>
            </a:r>
            <a:r>
              <a:rPr lang="en-US" sz="1800" dirty="0">
                <a:effectLst/>
                <a:latin typeface="Times New Roman" panose="02020603050405020304" pitchFamily="18" charset="0"/>
                <a:ea typeface="Times New Roman" panose="02020603050405020304" pitchFamily="18" charset="0"/>
              </a:rPr>
              <a:t> card  and checking in the database if both match with the existing records, if it matches that means that the vehicle is a known vehicle. It will further check if the vehicle is owned by a student or staff in the database and accordingly take action, i.e., if it's if it's a student it will increment parking fee depending if the vehicle is a 4-wheeler or a 2-wheeler. And If it's a vehicle belonging to staff it won't charge and directly send permission to open the gate. If the found nameplate does not exist within the database a message to pay the guest fee will be sent to the vehicle owner. In and every entry will be stored in a table called log table along with the timestamp of the vehicle. This will help in security and also help in distinguishing if the vehicle owner came for the first time or nth time the same day and accordingly charge or not charge him/her.</a:t>
            </a:r>
            <a:endParaRPr lang="en-IN" sz="1800" dirty="0">
              <a:effectLst/>
              <a:latin typeface="Times New Roman" panose="02020603050405020304" pitchFamily="18" charset="0"/>
              <a:ea typeface="Times New Roman" panose="02020603050405020304" pitchFamily="18" charset="0"/>
            </a:endParaRPr>
          </a:p>
          <a:p>
            <a:pPr>
              <a:lnSpc>
                <a:spcPct val="115000"/>
              </a:lnSpc>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dirty="0"/>
          </a:p>
        </p:txBody>
      </p:sp>
      <p:pic>
        <p:nvPicPr>
          <p:cNvPr id="4100" name="Picture 4" descr="Cloud Based License Plate Recognition Gains Traction With Niche  Applications – a&amp;s Adria Magazine">
            <a:extLst>
              <a:ext uri="{FF2B5EF4-FFF2-40B4-BE49-F238E27FC236}">
                <a16:creationId xmlns:a16="http://schemas.microsoft.com/office/drawing/2014/main" id="{C3EFD52F-B004-7D1B-15C1-138DF5F3FA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2621" y="5145450"/>
            <a:ext cx="2791460" cy="157224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ow to Write a Great Business Plan: Overview and Objectives | Inc.com">
            <a:extLst>
              <a:ext uri="{FF2B5EF4-FFF2-40B4-BE49-F238E27FC236}">
                <a16:creationId xmlns:a16="http://schemas.microsoft.com/office/drawing/2014/main" id="{6AE62A4C-707F-46B5-BFCE-50FC451E6F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39" t="-7235" r="55746" b="20814"/>
          <a:stretch/>
        </p:blipFill>
        <p:spPr bwMode="auto">
          <a:xfrm>
            <a:off x="308865" y="1028541"/>
            <a:ext cx="696975" cy="10505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0BE43A-6B1B-F3A9-4B5C-8114E89E5AFE}"/>
              </a:ext>
            </a:extLst>
          </p:cNvPr>
          <p:cNvPicPr>
            <a:picLocks noChangeAspect="1"/>
          </p:cNvPicPr>
          <p:nvPr/>
        </p:nvPicPr>
        <p:blipFill rotWithShape="1">
          <a:blip r:embed="rId4"/>
          <a:srcRect t="36551" r="2042" b="35260"/>
          <a:stretch/>
        </p:blipFill>
        <p:spPr>
          <a:xfrm>
            <a:off x="204463" y="129223"/>
            <a:ext cx="1395052" cy="714058"/>
          </a:xfrm>
          <a:prstGeom prst="rect">
            <a:avLst/>
          </a:prstGeom>
        </p:spPr>
      </p:pic>
      <p:pic>
        <p:nvPicPr>
          <p:cNvPr id="6" name="Picture 5">
            <a:extLst>
              <a:ext uri="{FF2B5EF4-FFF2-40B4-BE49-F238E27FC236}">
                <a16:creationId xmlns:a16="http://schemas.microsoft.com/office/drawing/2014/main" id="{53C7A525-DED5-2D82-F40E-6DC605F563D1}"/>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21868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09F9-80A1-7AE2-2BDA-F03B959DC555}"/>
              </a:ext>
            </a:extLst>
          </p:cNvPr>
          <p:cNvSpPr>
            <a:spLocks noGrp="1"/>
          </p:cNvSpPr>
          <p:nvPr>
            <p:ph type="title"/>
          </p:nvPr>
        </p:nvSpPr>
        <p:spPr/>
        <p:txBody>
          <a:bodyPr/>
          <a:lstStyle/>
          <a:p>
            <a:r>
              <a:rPr lang="en-US" sz="4400" dirty="0">
                <a:effectLst/>
                <a:latin typeface="Times New Roman" panose="02020603050405020304" pitchFamily="18" charset="0"/>
                <a:ea typeface="Times New Roman" panose="02020603050405020304" pitchFamily="18" charset="0"/>
              </a:rPr>
              <a:t>Technical feasibility:</a:t>
            </a:r>
            <a:endParaRPr lang="en-IN" dirty="0"/>
          </a:p>
        </p:txBody>
      </p:sp>
      <p:sp>
        <p:nvSpPr>
          <p:cNvPr id="3" name="Content Placeholder 2">
            <a:extLst>
              <a:ext uri="{FF2B5EF4-FFF2-40B4-BE49-F238E27FC236}">
                <a16:creationId xmlns:a16="http://schemas.microsoft.com/office/drawing/2014/main" id="{1BAC4110-40A4-2ACB-6F9C-D11E16510110}"/>
              </a:ext>
            </a:extLst>
          </p:cNvPr>
          <p:cNvSpPr>
            <a:spLocks noGrp="1"/>
          </p:cNvSpPr>
          <p:nvPr>
            <p:ph idx="1"/>
          </p:nvPr>
        </p:nvSpPr>
        <p:spPr/>
        <p:txBody>
          <a:bodyPr/>
          <a:lstStyle/>
          <a:p>
            <a:pPr>
              <a:lnSpc>
                <a:spcPct val="115000"/>
              </a:lnSpc>
            </a:pPr>
            <a:r>
              <a:rPr lang="en-US" sz="18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Technical feasibility: The technology required to automate the parking system using nameplate              identification must be reliable, accurate, and cost-effective. A detailed technical analysis must be done to ensure that the technology can be implemented and maintained without any significant issues.</a:t>
            </a:r>
            <a:endParaRPr lang="en-IN" sz="2400" dirty="0">
              <a:effectLst/>
              <a:latin typeface="Times New Roman" panose="02020603050405020304" pitchFamily="18" charset="0"/>
              <a:ea typeface="Times New Roman" panose="02020603050405020304" pitchFamily="18" charset="0"/>
            </a:endParaRPr>
          </a:p>
          <a:p>
            <a:pPr>
              <a:lnSpc>
                <a:spcPct val="115000"/>
              </a:lnSpc>
            </a:pPr>
            <a:r>
              <a:rPr lang="en-US" sz="2400" dirty="0">
                <a:effectLst/>
                <a:latin typeface="Times New Roman" panose="02020603050405020304" pitchFamily="18" charset="0"/>
                <a:ea typeface="Times New Roman" panose="02020603050405020304" pitchFamily="18" charset="0"/>
              </a:rPr>
              <a:t>In our app we require a physical web camera which will be capable of detecting objects in a minimum HD resolution effortlessly.</a:t>
            </a:r>
            <a:endParaRPr lang="en-IN" sz="2400" dirty="0"/>
          </a:p>
        </p:txBody>
      </p:sp>
      <p:pic>
        <p:nvPicPr>
          <p:cNvPr id="5124" name="Picture 4" descr="The Feasibility Study - Understanding the &quot;Why&quot; and &quot;How&quot; of your Market |  SSWM - Find tools for sustainable sanitation and water management!">
            <a:extLst>
              <a:ext uri="{FF2B5EF4-FFF2-40B4-BE49-F238E27FC236}">
                <a16:creationId xmlns:a16="http://schemas.microsoft.com/office/drawing/2014/main" id="{B4DE0FE7-9BDB-66DE-3C43-DD8D06038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400" y="0"/>
            <a:ext cx="2141728" cy="214172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e best Mac webcams in 2023 | Digital Camera World">
            <a:extLst>
              <a:ext uri="{FF2B5EF4-FFF2-40B4-BE49-F238E27FC236}">
                <a16:creationId xmlns:a16="http://schemas.microsoft.com/office/drawing/2014/main" id="{D8D24F7B-B381-8DDB-0237-E6ABBF5433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248" y="5103495"/>
            <a:ext cx="2468880" cy="138874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Vehicle access control | Axis Communications">
            <a:extLst>
              <a:ext uri="{FF2B5EF4-FFF2-40B4-BE49-F238E27FC236}">
                <a16:creationId xmlns:a16="http://schemas.microsoft.com/office/drawing/2014/main" id="{8124C823-46C6-E3C5-6088-31A0342C3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2942" y="5117464"/>
            <a:ext cx="3436938" cy="1374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2753D8C-91F8-F66E-553C-CEC275556CF2}"/>
              </a:ext>
            </a:extLst>
          </p:cNvPr>
          <p:cNvPicPr>
            <a:picLocks noChangeAspect="1"/>
          </p:cNvPicPr>
          <p:nvPr/>
        </p:nvPicPr>
        <p:blipFill rotWithShape="1">
          <a:blip r:embed="rId5"/>
          <a:srcRect t="36551" r="2042" b="35260"/>
          <a:stretch/>
        </p:blipFill>
        <p:spPr>
          <a:xfrm>
            <a:off x="204463" y="129223"/>
            <a:ext cx="1395052" cy="714058"/>
          </a:xfrm>
          <a:prstGeom prst="rect">
            <a:avLst/>
          </a:prstGeom>
        </p:spPr>
      </p:pic>
      <p:pic>
        <p:nvPicPr>
          <p:cNvPr id="5" name="Picture 4">
            <a:extLst>
              <a:ext uri="{FF2B5EF4-FFF2-40B4-BE49-F238E27FC236}">
                <a16:creationId xmlns:a16="http://schemas.microsoft.com/office/drawing/2014/main" id="{3B07190F-D0CC-390F-B296-1805099EF500}"/>
              </a:ext>
            </a:extLst>
          </p:cNvPr>
          <p:cNvPicPr>
            <a:picLocks noChangeAspect="1"/>
          </p:cNvPicPr>
          <p:nvPr/>
        </p:nvPicPr>
        <p:blipFill rotWithShape="1">
          <a:blip r:embed="rId5"/>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362195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553E-4139-2C2E-FA32-901ED8C17B38}"/>
              </a:ext>
            </a:extLst>
          </p:cNvPr>
          <p:cNvSpPr>
            <a:spLocks noGrp="1"/>
          </p:cNvSpPr>
          <p:nvPr>
            <p:ph type="title"/>
          </p:nvPr>
        </p:nvSpPr>
        <p:spPr/>
        <p:txBody>
          <a:bodyPr/>
          <a:lstStyle/>
          <a:p>
            <a:r>
              <a:rPr lang="en-US" sz="4400" dirty="0">
                <a:effectLst/>
                <a:latin typeface="Times New Roman" panose="02020603050405020304" pitchFamily="18" charset="0"/>
                <a:ea typeface="Times New Roman" panose="02020603050405020304" pitchFamily="18" charset="0"/>
              </a:rPr>
              <a:t>Financial feasibility</a:t>
            </a:r>
            <a:endParaRPr lang="en-IN" dirty="0"/>
          </a:p>
        </p:txBody>
      </p:sp>
      <p:sp>
        <p:nvSpPr>
          <p:cNvPr id="3" name="Content Placeholder 2">
            <a:extLst>
              <a:ext uri="{FF2B5EF4-FFF2-40B4-BE49-F238E27FC236}">
                <a16:creationId xmlns:a16="http://schemas.microsoft.com/office/drawing/2014/main" id="{56025237-ADC1-46CF-7FD8-8CBCF7EDE7DB}"/>
              </a:ext>
            </a:extLst>
          </p:cNvPr>
          <p:cNvSpPr>
            <a:spLocks noGrp="1"/>
          </p:cNvSpPr>
          <p:nvPr>
            <p:ph idx="1"/>
          </p:nvPr>
        </p:nvSpPr>
        <p:spPr/>
        <p:txBody>
          <a:bodyPr>
            <a:normAutofit/>
          </a:bodyPr>
          <a:lstStyle/>
          <a:p>
            <a:r>
              <a:rPr lang="en-US" sz="2400" dirty="0">
                <a:effectLst/>
                <a:latin typeface="Times New Roman" panose="02020603050405020304" pitchFamily="18" charset="0"/>
                <a:ea typeface="Times New Roman" panose="02020603050405020304" pitchFamily="18" charset="0"/>
              </a:rPr>
              <a:t>Financial feasibility: The cost of implementing the automated parking system must be carefully analyzed to ensure that the institution can afford it. The cost should include the cost of technology installation, maintenance, and operation.</a:t>
            </a:r>
            <a:endParaRPr lang="en-IN" sz="2400" dirty="0">
              <a:effectLst/>
              <a:latin typeface="Times New Roman" panose="02020603050405020304" pitchFamily="18" charset="0"/>
              <a:ea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Our project has tried to keep costs at their bare minimum as instead of purchasing a high resolution camera that can be very expensive and costly to replace we are intending of using an olds smartphones inbuilt camera as the default camera or a simple webcam will also work flawlessly .</a:t>
            </a:r>
            <a:endParaRPr lang="en-IN" sz="2400" dirty="0"/>
          </a:p>
        </p:txBody>
      </p:sp>
      <p:pic>
        <p:nvPicPr>
          <p:cNvPr id="4" name="Picture 4" descr="Financial Feasibility Studies for healthcare facilities">
            <a:extLst>
              <a:ext uri="{FF2B5EF4-FFF2-40B4-BE49-F238E27FC236}">
                <a16:creationId xmlns:a16="http://schemas.microsoft.com/office/drawing/2014/main" id="{68205ECE-073D-3640-AAA4-B403EFC4D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1120" y="81281"/>
            <a:ext cx="3535680" cy="151397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What is the Return on Investment for a Smart Parking System?">
            <a:extLst>
              <a:ext uri="{FF2B5EF4-FFF2-40B4-BE49-F238E27FC236}">
                <a16:creationId xmlns:a16="http://schemas.microsoft.com/office/drawing/2014/main" id="{0B39406F-6206-5BDB-052A-0A2C6383EB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069" t="12471" b="8338"/>
          <a:stretch/>
        </p:blipFill>
        <p:spPr bwMode="auto">
          <a:xfrm>
            <a:off x="9047378" y="4836145"/>
            <a:ext cx="2212623" cy="15914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5AC1FE4-227E-F6DC-B37A-39A598BA06C6}"/>
              </a:ext>
            </a:extLst>
          </p:cNvPr>
          <p:cNvPicPr>
            <a:picLocks noChangeAspect="1"/>
          </p:cNvPicPr>
          <p:nvPr/>
        </p:nvPicPr>
        <p:blipFill>
          <a:blip r:embed="rId4"/>
          <a:stretch>
            <a:fillRect/>
          </a:stretch>
        </p:blipFill>
        <p:spPr>
          <a:xfrm>
            <a:off x="5969846" y="4993584"/>
            <a:ext cx="2915175" cy="1590096"/>
          </a:xfrm>
          <a:prstGeom prst="rect">
            <a:avLst/>
          </a:prstGeom>
        </p:spPr>
      </p:pic>
      <p:pic>
        <p:nvPicPr>
          <p:cNvPr id="6" name="Picture 5">
            <a:extLst>
              <a:ext uri="{FF2B5EF4-FFF2-40B4-BE49-F238E27FC236}">
                <a16:creationId xmlns:a16="http://schemas.microsoft.com/office/drawing/2014/main" id="{A6524328-8717-39B1-5E4C-ABFFC5B79633}"/>
              </a:ext>
            </a:extLst>
          </p:cNvPr>
          <p:cNvPicPr>
            <a:picLocks noChangeAspect="1"/>
          </p:cNvPicPr>
          <p:nvPr/>
        </p:nvPicPr>
        <p:blipFill rotWithShape="1">
          <a:blip r:embed="rId5"/>
          <a:srcRect t="36551" r="2042" b="35260"/>
          <a:stretch/>
        </p:blipFill>
        <p:spPr>
          <a:xfrm>
            <a:off x="204463" y="129223"/>
            <a:ext cx="1395052" cy="714058"/>
          </a:xfrm>
          <a:prstGeom prst="rect">
            <a:avLst/>
          </a:prstGeom>
        </p:spPr>
      </p:pic>
      <p:pic>
        <p:nvPicPr>
          <p:cNvPr id="7" name="Picture 6">
            <a:extLst>
              <a:ext uri="{FF2B5EF4-FFF2-40B4-BE49-F238E27FC236}">
                <a16:creationId xmlns:a16="http://schemas.microsoft.com/office/drawing/2014/main" id="{59E01D33-E570-5418-18BE-7682527E4CCC}"/>
              </a:ext>
            </a:extLst>
          </p:cNvPr>
          <p:cNvPicPr>
            <a:picLocks noChangeAspect="1"/>
          </p:cNvPicPr>
          <p:nvPr/>
        </p:nvPicPr>
        <p:blipFill rotWithShape="1">
          <a:blip r:embed="rId5"/>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79876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1E37-D9B8-327A-C363-34AE219224FC}"/>
              </a:ext>
            </a:extLst>
          </p:cNvPr>
          <p:cNvSpPr>
            <a:spLocks noGrp="1"/>
          </p:cNvSpPr>
          <p:nvPr>
            <p:ph type="title"/>
          </p:nvPr>
        </p:nvSpPr>
        <p:spPr/>
        <p:txBody>
          <a:bodyPr/>
          <a:lstStyle/>
          <a:p>
            <a:r>
              <a:rPr lang="en-US" sz="4400" dirty="0">
                <a:effectLst/>
                <a:latin typeface="Times New Roman" panose="02020603050405020304" pitchFamily="18" charset="0"/>
                <a:ea typeface="Times New Roman" panose="02020603050405020304" pitchFamily="18" charset="0"/>
              </a:rPr>
              <a:t>Operational feasibility</a:t>
            </a:r>
            <a:endParaRPr lang="en-IN" dirty="0"/>
          </a:p>
        </p:txBody>
      </p:sp>
      <p:sp>
        <p:nvSpPr>
          <p:cNvPr id="3" name="Content Placeholder 2">
            <a:extLst>
              <a:ext uri="{FF2B5EF4-FFF2-40B4-BE49-F238E27FC236}">
                <a16:creationId xmlns:a16="http://schemas.microsoft.com/office/drawing/2014/main" id="{6CEED364-2F71-A4FC-6E38-CE9D3D0E9F19}"/>
              </a:ext>
            </a:extLst>
          </p:cNvPr>
          <p:cNvSpPr>
            <a:spLocks noGrp="1"/>
          </p:cNvSpPr>
          <p:nvPr>
            <p:ph idx="1"/>
          </p:nvPr>
        </p:nvSpPr>
        <p:spPr>
          <a:xfrm>
            <a:off x="487680" y="1828800"/>
            <a:ext cx="8371841" cy="4351337"/>
          </a:xfrm>
        </p:spPr>
        <p:txBody>
          <a:bodyPr/>
          <a:lstStyle/>
          <a:p>
            <a:pPr>
              <a:lnSpc>
                <a:spcPct val="115000"/>
              </a:lnSpc>
            </a:pPr>
            <a:r>
              <a:rPr lang="en-US" sz="2400" dirty="0">
                <a:effectLst/>
                <a:latin typeface="Times New Roman" panose="02020603050405020304" pitchFamily="18" charset="0"/>
                <a:ea typeface="Times New Roman" panose="02020603050405020304" pitchFamily="18" charset="0"/>
              </a:rPr>
              <a:t>The automated parking system must be easy to operate and manage. It should not disrupt the daily operations of the institution, and the staff should be trained to use it efficiently.</a:t>
            </a:r>
            <a:endParaRPr lang="en-IN" sz="2400" dirty="0">
              <a:effectLst/>
              <a:latin typeface="Times New Roman" panose="02020603050405020304" pitchFamily="18" charset="0"/>
              <a:ea typeface="Times New Roman" panose="02020603050405020304" pitchFamily="18" charset="0"/>
            </a:endParaRPr>
          </a:p>
          <a:p>
            <a:pPr>
              <a:lnSpc>
                <a:spcPct val="115000"/>
              </a:lnSpc>
            </a:pPr>
            <a:r>
              <a:rPr lang="en-US" sz="2400" dirty="0">
                <a:effectLst/>
                <a:latin typeface="Times New Roman" panose="02020603050405020304" pitchFamily="18" charset="0"/>
                <a:ea typeface="Times New Roman" panose="02020603050405020304" pitchFamily="18" charset="0"/>
              </a:rPr>
              <a:t>The gate watchman will have very minimal interaction with the system  he will just have to ensure the images are  captured and accept the payment if the nameplate is not recognized .</a:t>
            </a:r>
            <a:endParaRPr lang="en-IN" sz="2400" dirty="0">
              <a:effectLst/>
              <a:latin typeface="Times New Roman" panose="02020603050405020304" pitchFamily="18" charset="0"/>
              <a:ea typeface="Times New Roman" panose="02020603050405020304" pitchFamily="18" charset="0"/>
            </a:endParaRPr>
          </a:p>
          <a:p>
            <a:endParaRPr lang="en-IN" dirty="0"/>
          </a:p>
        </p:txBody>
      </p:sp>
      <p:pic>
        <p:nvPicPr>
          <p:cNvPr id="10242" name="Picture 2" descr="10 Number Plate Capture Camera Images, Stock Photos &amp; Vectors | Shutterstock">
            <a:extLst>
              <a:ext uri="{FF2B5EF4-FFF2-40B4-BE49-F238E27FC236}">
                <a16:creationId xmlns:a16="http://schemas.microsoft.com/office/drawing/2014/main" id="{ADF529BB-D70F-A401-7233-F568393567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81" t="26191" r="19478" b="13619"/>
          <a:stretch/>
        </p:blipFill>
        <p:spPr bwMode="auto">
          <a:xfrm>
            <a:off x="9164319" y="86042"/>
            <a:ext cx="2032001" cy="160528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a:extLst>
              <a:ext uri="{FF2B5EF4-FFF2-40B4-BE49-F238E27FC236}">
                <a16:creationId xmlns:a16="http://schemas.microsoft.com/office/drawing/2014/main" id="{39291EFE-B574-F959-B112-A46EF6D2AE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F7F4B615-7AB8-73A7-7DAB-A844AB564696}"/>
              </a:ext>
            </a:extLst>
          </p:cNvPr>
          <p:cNvPicPr>
            <a:picLocks noChangeAspect="1"/>
          </p:cNvPicPr>
          <p:nvPr/>
        </p:nvPicPr>
        <p:blipFill>
          <a:blip r:embed="rId3"/>
          <a:stretch>
            <a:fillRect/>
          </a:stretch>
        </p:blipFill>
        <p:spPr>
          <a:xfrm>
            <a:off x="8667272" y="2140090"/>
            <a:ext cx="2375853" cy="4223739"/>
          </a:xfrm>
          <a:prstGeom prst="rect">
            <a:avLst/>
          </a:prstGeom>
        </p:spPr>
      </p:pic>
      <p:pic>
        <p:nvPicPr>
          <p:cNvPr id="6" name="Picture 5">
            <a:extLst>
              <a:ext uri="{FF2B5EF4-FFF2-40B4-BE49-F238E27FC236}">
                <a16:creationId xmlns:a16="http://schemas.microsoft.com/office/drawing/2014/main" id="{4822F6CA-2F55-4FD9-810A-8F281910509E}"/>
              </a:ext>
            </a:extLst>
          </p:cNvPr>
          <p:cNvPicPr>
            <a:picLocks noChangeAspect="1"/>
          </p:cNvPicPr>
          <p:nvPr/>
        </p:nvPicPr>
        <p:blipFill rotWithShape="1">
          <a:blip r:embed="rId4"/>
          <a:srcRect t="36551" r="2042" b="35260"/>
          <a:stretch/>
        </p:blipFill>
        <p:spPr>
          <a:xfrm>
            <a:off x="204463" y="129223"/>
            <a:ext cx="1395052" cy="714058"/>
          </a:xfrm>
          <a:prstGeom prst="rect">
            <a:avLst/>
          </a:prstGeom>
        </p:spPr>
      </p:pic>
      <p:pic>
        <p:nvPicPr>
          <p:cNvPr id="7" name="Picture 6">
            <a:extLst>
              <a:ext uri="{FF2B5EF4-FFF2-40B4-BE49-F238E27FC236}">
                <a16:creationId xmlns:a16="http://schemas.microsoft.com/office/drawing/2014/main" id="{18D627EC-AAF8-73F6-9345-A620F101D370}"/>
              </a:ext>
            </a:extLst>
          </p:cNvPr>
          <p:cNvPicPr>
            <a:picLocks noChangeAspect="1"/>
          </p:cNvPicPr>
          <p:nvPr/>
        </p:nvPicPr>
        <p:blipFill rotWithShape="1">
          <a:blip r:embed="rId4"/>
          <a:srcRect t="36551" r="2042" b="35260"/>
          <a:stretch/>
        </p:blipFill>
        <p:spPr>
          <a:xfrm>
            <a:off x="11260001" y="365760"/>
            <a:ext cx="931999" cy="477044"/>
          </a:xfrm>
          <a:prstGeom prst="rect">
            <a:avLst/>
          </a:prstGeom>
        </p:spPr>
      </p:pic>
    </p:spTree>
    <p:extLst>
      <p:ext uri="{BB962C8B-B14F-4D97-AF65-F5344CB8AC3E}">
        <p14:creationId xmlns:p14="http://schemas.microsoft.com/office/powerpoint/2010/main" val="27432192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View</Template>
  <TotalTime>15909</TotalTime>
  <Words>2149</Words>
  <Application>Microsoft Office PowerPoint</Application>
  <PresentationFormat>Widescreen</PresentationFormat>
  <Paragraphs>110</Paragraphs>
  <Slides>32</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32</vt:i4>
      </vt:variant>
    </vt:vector>
  </HeadingPairs>
  <TitlesOfParts>
    <vt:vector size="48" baseType="lpstr">
      <vt:lpstr>Aptos Narrow</vt:lpstr>
      <vt:lpstr>Arial</vt:lpstr>
      <vt:lpstr>Arial</vt:lpstr>
      <vt:lpstr>Calibri</vt:lpstr>
      <vt:lpstr>Century Schoolbook</vt:lpstr>
      <vt:lpstr>Consolas</vt:lpstr>
      <vt:lpstr>Google Sans</vt:lpstr>
      <vt:lpstr>Helvetica</vt:lpstr>
      <vt:lpstr>inter-regular</vt:lpstr>
      <vt:lpstr>Source Sans Pro</vt:lpstr>
      <vt:lpstr>Times New Roman</vt:lpstr>
      <vt:lpstr>urw-din</vt:lpstr>
      <vt:lpstr>Verdana</vt:lpstr>
      <vt:lpstr>Wingdings</vt:lpstr>
      <vt:lpstr>Wingdings 2</vt:lpstr>
      <vt:lpstr>View</vt:lpstr>
      <vt:lpstr>SecureGate –Vehicle Image Processing-Based Billing System</vt:lpstr>
      <vt:lpstr>Parking Management System using image processing</vt:lpstr>
      <vt:lpstr>Work responsibilities </vt:lpstr>
      <vt:lpstr>Existing system:</vt:lpstr>
      <vt:lpstr>Need of the System </vt:lpstr>
      <vt:lpstr>Overview of the project</vt:lpstr>
      <vt:lpstr>Technical feasibility:</vt:lpstr>
      <vt:lpstr>Financial feasibility</vt:lpstr>
      <vt:lpstr>Operational feasibility</vt:lpstr>
      <vt:lpstr>Classification </vt:lpstr>
      <vt:lpstr>Opencv</vt:lpstr>
      <vt:lpstr>Pytesseract </vt:lpstr>
      <vt:lpstr>Pyzbar library   </vt:lpstr>
      <vt:lpstr>gTTS</vt:lpstr>
      <vt:lpstr>Wireless Camera </vt:lpstr>
      <vt:lpstr>New UI with logo </vt:lpstr>
      <vt:lpstr>PowerPoint Presentation</vt:lpstr>
      <vt:lpstr>PowerPoint Presentation</vt:lpstr>
      <vt:lpstr>PowerPoint Presentation</vt:lpstr>
      <vt:lpstr>Flask </vt:lpstr>
      <vt:lpstr>Working </vt:lpstr>
      <vt:lpstr>Real Life Working </vt:lpstr>
      <vt:lpstr>PowerPoint Presentation</vt:lpstr>
      <vt:lpstr>Test cases </vt:lpstr>
      <vt:lpstr> When the nameplate is detected successfully and matches with the student record in database  </vt:lpstr>
      <vt:lpstr>When the nameplate is detected and matches with the staff record in database  </vt:lpstr>
      <vt:lpstr>When the nameplate is detected successfully and matches no one meaning it is a guest vehicle  which doesn’t exist in database  </vt:lpstr>
      <vt:lpstr>PowerPoint Presentation</vt:lpstr>
      <vt:lpstr>Drawbacks and limitations</vt:lpstr>
      <vt:lpstr>Future enhancement and conclusion</vt:lpstr>
      <vt:lpstr>Bibliography </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–Parking management using image processing and nameplate detection.</dc:title>
  <dc:creator>Om Patil</dc:creator>
  <cp:lastModifiedBy>Om Patil</cp:lastModifiedBy>
  <cp:revision>33</cp:revision>
  <dcterms:created xsi:type="dcterms:W3CDTF">2023-03-26T13:46:06Z</dcterms:created>
  <dcterms:modified xsi:type="dcterms:W3CDTF">2023-09-05T04:43:15Z</dcterms:modified>
</cp:coreProperties>
</file>